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notesMasterIdLst>
    <p:notesMasterId r:id="rId54"/>
  </p:notesMasterIdLst>
  <p:handoutMasterIdLst>
    <p:handoutMasterId r:id="rId55"/>
  </p:handoutMasterIdLst>
  <p:sldIdLst>
    <p:sldId id="310" r:id="rId3"/>
    <p:sldId id="256" r:id="rId4"/>
    <p:sldId id="276" r:id="rId5"/>
    <p:sldId id="257"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1" r:id="rId53"/>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22205" autoAdjust="0"/>
    <p:restoredTop sz="78674" autoAdjust="0"/>
  </p:normalViewPr>
  <p:slideViewPr>
    <p:cSldViewPr snapToGrid="0">
      <p:cViewPr varScale="1">
        <p:scale>
          <a:sx n="92" d="100"/>
          <a:sy n="92" d="100"/>
        </p:scale>
        <p:origin x="1698" y="84"/>
      </p:cViewPr>
      <p:guideLst>
        <p:guide orient="horz" pos="2160"/>
        <p:guide pos="2880"/>
      </p:guideLst>
    </p:cSldViewPr>
  </p:slideViewPr>
  <p:notesTextViewPr>
    <p:cViewPr>
      <p:scale>
        <a:sx n="3" d="2"/>
        <a:sy n="3" d="2"/>
      </p:scale>
      <p:origin x="0" y="0"/>
    </p:cViewPr>
  </p:notesTextViewPr>
  <p:sorterViewPr>
    <p:cViewPr>
      <p:scale>
        <a:sx n="66" d="100"/>
        <a:sy n="66" d="100"/>
      </p:scale>
      <p:origin x="0" y="1482"/>
    </p:cViewPr>
  </p:sorterViewPr>
  <p:notesViewPr>
    <p:cSldViewPr snapToGrid="0">
      <p:cViewPr varScale="1">
        <p:scale>
          <a:sx n="90" d="100"/>
          <a:sy n="90" d="100"/>
        </p:scale>
        <p:origin x="369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0DD337-6DA0-443D-B66A-851E4657E454}" type="datetimeFigureOut">
              <a:rPr lang="id-ID" smtClean="0"/>
              <a:pPr/>
              <a:t>26/06/2019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866E5B-5AB9-40A0-ACF2-7BF32295F0B3}" type="slidenum">
              <a:rPr lang="id-ID" smtClean="0"/>
              <a:pPr/>
              <a:t>‹#›</a:t>
            </a:fld>
            <a:endParaRPr lang="id-ID"/>
          </a:p>
        </p:txBody>
      </p:sp>
    </p:spTree>
    <p:extLst>
      <p:ext uri="{BB962C8B-B14F-4D97-AF65-F5344CB8AC3E}">
        <p14:creationId xmlns:p14="http://schemas.microsoft.com/office/powerpoint/2010/main" val="1488506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BA3FA-A0AA-4211-8CAF-F15B104CC6F9}" type="datetimeFigureOut">
              <a:rPr lang="id-ID" smtClean="0"/>
              <a:pPr/>
              <a:t>26/06/2019</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8818C-C5E6-444A-A9F7-917A97CA3904}" type="slidenum">
              <a:rPr lang="id-ID" smtClean="0"/>
              <a:pPr/>
              <a:t>‹#›</a:t>
            </a:fld>
            <a:endParaRPr lang="id-ID"/>
          </a:p>
        </p:txBody>
      </p:sp>
    </p:spTree>
    <p:extLst>
      <p:ext uri="{BB962C8B-B14F-4D97-AF65-F5344CB8AC3E}">
        <p14:creationId xmlns:p14="http://schemas.microsoft.com/office/powerpoint/2010/main" val="2117206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Visualisasi</a:t>
            </a:r>
            <a:r>
              <a:rPr lang="en-US" baseline="0" dirty="0" smtClean="0"/>
              <a:t> Data </a:t>
            </a:r>
            <a:r>
              <a:rPr lang="en-US" baseline="0" dirty="0" err="1" smtClean="0"/>
              <a:t>dengan</a:t>
            </a:r>
            <a:r>
              <a:rPr lang="en-US" baseline="0" dirty="0" smtClean="0"/>
              <a:t> Python: </a:t>
            </a:r>
            <a:r>
              <a:rPr lang="en-US" baseline="0" dirty="0" err="1" smtClean="0"/>
              <a:t>Pendahuluan</a:t>
            </a:r>
            <a:endParaRPr lang="en-US"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2</a:t>
            </a:fld>
            <a:endParaRPr lang="id-ID"/>
          </a:p>
        </p:txBody>
      </p:sp>
    </p:spTree>
    <p:extLst>
      <p:ext uri="{BB962C8B-B14F-4D97-AF65-F5344CB8AC3E}">
        <p14:creationId xmlns:p14="http://schemas.microsoft.com/office/powerpoint/2010/main" val="706199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Contoh</a:t>
            </a:r>
            <a:r>
              <a:rPr lang="en-US" dirty="0" smtClean="0"/>
              <a:t> ke-7</a:t>
            </a:r>
            <a:r>
              <a:rPr lang="en-US" baseline="0" dirty="0" smtClean="0"/>
              <a:t> </a:t>
            </a:r>
            <a:r>
              <a:rPr lang="en-US" baseline="0" dirty="0" err="1" smtClean="0"/>
              <a:t>untuk</a:t>
            </a:r>
            <a:r>
              <a:rPr lang="en-US" baseline="0" dirty="0" smtClean="0"/>
              <a:t> </a:t>
            </a:r>
            <a:r>
              <a:rPr lang="en-US" baseline="0" dirty="0" err="1" smtClean="0"/>
              <a:t>visualisasi</a:t>
            </a:r>
            <a:r>
              <a:rPr lang="en-US" baseline="0" dirty="0" smtClean="0"/>
              <a:t> data:</a:t>
            </a:r>
          </a:p>
          <a:p>
            <a:pPr marL="228600" indent="-228600">
              <a:buNone/>
            </a:pPr>
            <a:endParaRPr lang="en-US" baseline="0" dirty="0" smtClean="0"/>
          </a:p>
          <a:p>
            <a:pPr marL="228600" indent="-228600">
              <a:buNone/>
            </a:pPr>
            <a:r>
              <a:rPr lang="en-US" baseline="0" dirty="0" err="1" smtClean="0"/>
              <a:t>Tampak</a:t>
            </a:r>
            <a:r>
              <a:rPr lang="en-US" baseline="0" dirty="0" smtClean="0"/>
              <a:t> </a:t>
            </a:r>
            <a:r>
              <a:rPr lang="en-US" baseline="0" dirty="0" err="1" smtClean="0"/>
              <a:t>pada</a:t>
            </a:r>
            <a:r>
              <a:rPr lang="en-US" baseline="0" dirty="0" smtClean="0"/>
              <a:t> </a:t>
            </a:r>
            <a:r>
              <a:rPr lang="en-US" baseline="0" dirty="0" err="1" smtClean="0"/>
              <a:t>gambar</a:t>
            </a:r>
            <a:r>
              <a:rPr lang="en-US" baseline="0" dirty="0" smtClean="0"/>
              <a:t>, diagram pie </a:t>
            </a:r>
            <a:r>
              <a:rPr lang="en-US" baseline="0" dirty="0" err="1" smtClean="0"/>
              <a:t>dapat</a:t>
            </a:r>
            <a:r>
              <a:rPr lang="en-US" baseline="0" dirty="0" smtClean="0"/>
              <a:t> </a:t>
            </a:r>
            <a:r>
              <a:rPr lang="en-US" baseline="0" dirty="0" err="1" smtClean="0"/>
              <a:t>divisualisasikan</a:t>
            </a:r>
            <a:r>
              <a:rPr lang="en-US" baseline="0" dirty="0" smtClean="0"/>
              <a:t> </a:t>
            </a:r>
            <a:r>
              <a:rPr lang="en-US" baseline="0" dirty="0" err="1" smtClean="0"/>
              <a:t>dalam</a:t>
            </a:r>
            <a:r>
              <a:rPr lang="en-US" baseline="0" dirty="0" smtClean="0"/>
              <a:t> </a:t>
            </a:r>
            <a:r>
              <a:rPr lang="en-US" baseline="0" dirty="0" err="1" smtClean="0"/>
              <a:t>bentuk</a:t>
            </a:r>
            <a:r>
              <a:rPr lang="en-US" baseline="0" dirty="0" smtClean="0"/>
              <a:t> 3 </a:t>
            </a:r>
            <a:r>
              <a:rPr lang="en-US" baseline="0" dirty="0" err="1" smtClean="0"/>
              <a:t>dimensi</a:t>
            </a:r>
            <a:r>
              <a:rPr lang="en-US" baseline="0" dirty="0" smtClean="0"/>
              <a:t> (3D) </a:t>
            </a:r>
            <a:r>
              <a:rPr lang="en-US" baseline="0" dirty="0" err="1" smtClean="0"/>
              <a:t>dan</a:t>
            </a:r>
            <a:r>
              <a:rPr lang="en-US" baseline="0" dirty="0" smtClean="0"/>
              <a:t> 2 </a:t>
            </a:r>
            <a:r>
              <a:rPr lang="en-US" baseline="0" dirty="0" err="1" smtClean="0"/>
              <a:t>dimensi</a:t>
            </a:r>
            <a:r>
              <a:rPr lang="en-US" baseline="0" dirty="0" smtClean="0"/>
              <a:t> (2D)</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12</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Contoh</a:t>
            </a:r>
            <a:r>
              <a:rPr lang="en-US" dirty="0" smtClean="0"/>
              <a:t> ke-8</a:t>
            </a:r>
            <a:r>
              <a:rPr lang="en-US" baseline="0" dirty="0" smtClean="0"/>
              <a:t> </a:t>
            </a:r>
            <a:r>
              <a:rPr lang="en-US" baseline="0" dirty="0" err="1" smtClean="0"/>
              <a:t>untuk</a:t>
            </a:r>
            <a:r>
              <a:rPr lang="en-US" baseline="0" dirty="0" smtClean="0"/>
              <a:t> </a:t>
            </a:r>
            <a:r>
              <a:rPr lang="en-US" baseline="0" dirty="0" err="1" smtClean="0"/>
              <a:t>visualisasi</a:t>
            </a:r>
            <a:r>
              <a:rPr lang="en-US" baseline="0" dirty="0" smtClean="0"/>
              <a:t> data:</a:t>
            </a:r>
          </a:p>
          <a:p>
            <a:pPr marL="228600" indent="-228600">
              <a:buNone/>
            </a:pPr>
            <a:endParaRPr lang="en-US" baseline="0" dirty="0" smtClean="0"/>
          </a:p>
          <a:p>
            <a:pPr marL="228600" indent="-228600">
              <a:buNone/>
            </a:pPr>
            <a:r>
              <a:rPr lang="en-US" baseline="0" dirty="0" err="1" smtClean="0"/>
              <a:t>Tampak</a:t>
            </a:r>
            <a:r>
              <a:rPr lang="en-US" baseline="0" dirty="0" smtClean="0"/>
              <a:t> </a:t>
            </a:r>
            <a:r>
              <a:rPr lang="en-US" baseline="0" dirty="0" err="1" smtClean="0"/>
              <a:t>pada</a:t>
            </a:r>
            <a:r>
              <a:rPr lang="en-US" baseline="0" dirty="0" smtClean="0"/>
              <a:t> </a:t>
            </a:r>
            <a:r>
              <a:rPr lang="en-US" baseline="0" dirty="0" err="1" smtClean="0"/>
              <a:t>gambar</a:t>
            </a:r>
            <a:r>
              <a:rPr lang="en-US" baseline="0" dirty="0" smtClean="0"/>
              <a:t>, diagram pie 2D </a:t>
            </a:r>
            <a:r>
              <a:rPr lang="en-US" baseline="0" dirty="0" err="1" smtClean="0"/>
              <a:t>dapat</a:t>
            </a:r>
            <a:r>
              <a:rPr lang="en-US" baseline="0" dirty="0" smtClean="0"/>
              <a:t> </a:t>
            </a:r>
            <a:r>
              <a:rPr lang="en-US" baseline="0" dirty="0" err="1" smtClean="0"/>
              <a:t>dibuat</a:t>
            </a:r>
            <a:r>
              <a:rPr lang="en-US" baseline="0" dirty="0" smtClean="0"/>
              <a:t> </a:t>
            </a:r>
            <a:r>
              <a:rPr lang="en-US" baseline="0" dirty="0" err="1" smtClean="0"/>
              <a:t>huruf</a:t>
            </a:r>
            <a:r>
              <a:rPr lang="en-US" baseline="0" dirty="0" smtClean="0"/>
              <a:t> </a:t>
            </a:r>
            <a:r>
              <a:rPr lang="en-US" baseline="0" dirty="0" err="1" smtClean="0"/>
              <a:t>keterangan</a:t>
            </a:r>
            <a:r>
              <a:rPr lang="en-US" baseline="0" dirty="0" smtClean="0"/>
              <a:t> </a:t>
            </a:r>
            <a:r>
              <a:rPr lang="en-US" baseline="0" dirty="0" err="1" smtClean="0"/>
              <a:t>dengan</a:t>
            </a:r>
            <a:r>
              <a:rPr lang="en-US" baseline="0" dirty="0" smtClean="0"/>
              <a:t> </a:t>
            </a:r>
            <a:r>
              <a:rPr lang="en-US" baseline="0" dirty="0" err="1" smtClean="0"/>
              <a:t>cetak</a:t>
            </a:r>
            <a:r>
              <a:rPr lang="en-US" baseline="0" dirty="0" smtClean="0"/>
              <a:t> </a:t>
            </a:r>
            <a:r>
              <a:rPr lang="en-US" baseline="0" dirty="0" err="1" smtClean="0"/>
              <a:t>tebal</a:t>
            </a:r>
            <a:r>
              <a:rPr lang="en-US" baseline="0" dirty="0" smtClean="0"/>
              <a:t> </a:t>
            </a:r>
            <a:r>
              <a:rPr lang="en-US" baseline="0" dirty="0" err="1" smtClean="0"/>
              <a:t>maupun</a:t>
            </a:r>
            <a:r>
              <a:rPr lang="en-US" baseline="0" dirty="0" smtClean="0"/>
              <a:t> TANPA </a:t>
            </a:r>
            <a:r>
              <a:rPr lang="en-US" baseline="0" dirty="0" err="1" smtClean="0"/>
              <a:t>cetak</a:t>
            </a:r>
            <a:r>
              <a:rPr lang="en-US" baseline="0" dirty="0" smtClean="0"/>
              <a:t> </a:t>
            </a:r>
            <a:r>
              <a:rPr lang="en-US" baseline="0" dirty="0" err="1" smtClean="0"/>
              <a:t>tebal</a:t>
            </a:r>
            <a:r>
              <a:rPr lang="en-US" baseline="0" dirty="0" smtClean="0"/>
              <a:t>.</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13</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Contoh</a:t>
            </a:r>
            <a:r>
              <a:rPr lang="en-US" dirty="0" smtClean="0"/>
              <a:t> ke-9</a:t>
            </a:r>
            <a:r>
              <a:rPr lang="en-US" baseline="0" dirty="0" smtClean="0"/>
              <a:t> </a:t>
            </a:r>
            <a:r>
              <a:rPr lang="en-US" baseline="0" dirty="0" err="1" smtClean="0"/>
              <a:t>untuk</a:t>
            </a:r>
            <a:r>
              <a:rPr lang="en-US" baseline="0" dirty="0" smtClean="0"/>
              <a:t> </a:t>
            </a:r>
            <a:r>
              <a:rPr lang="en-US" baseline="0" dirty="0" err="1" smtClean="0"/>
              <a:t>visualisasi</a:t>
            </a:r>
            <a:r>
              <a:rPr lang="en-US" baseline="0" dirty="0" smtClean="0"/>
              <a:t> data:</a:t>
            </a:r>
          </a:p>
          <a:p>
            <a:pPr marL="228600" indent="-228600">
              <a:buNone/>
            </a:pPr>
            <a:endParaRPr lang="en-US" baseline="0" dirty="0" smtClean="0"/>
          </a:p>
          <a:p>
            <a:pPr marL="228600" indent="-228600">
              <a:buNone/>
            </a:pPr>
            <a:r>
              <a:rPr lang="en-US" baseline="0" dirty="0" err="1" smtClean="0"/>
              <a:t>Tampak</a:t>
            </a:r>
            <a:r>
              <a:rPr lang="en-US" baseline="0" dirty="0" smtClean="0"/>
              <a:t> </a:t>
            </a:r>
            <a:r>
              <a:rPr lang="en-US" baseline="0" dirty="0" err="1" smtClean="0"/>
              <a:t>pada</a:t>
            </a:r>
            <a:r>
              <a:rPr lang="en-US" baseline="0" dirty="0" smtClean="0"/>
              <a:t> </a:t>
            </a:r>
            <a:r>
              <a:rPr lang="en-US" baseline="0" dirty="0" err="1" smtClean="0"/>
              <a:t>gambar</a:t>
            </a:r>
            <a:r>
              <a:rPr lang="en-US" baseline="0" dirty="0" smtClean="0"/>
              <a:t>, diagram pie 2D </a:t>
            </a:r>
            <a:r>
              <a:rPr lang="en-US" baseline="0" dirty="0" err="1" smtClean="0"/>
              <a:t>hanya</a:t>
            </a:r>
            <a:r>
              <a:rPr lang="en-US" baseline="0" dirty="0" smtClean="0"/>
              <a:t> </a:t>
            </a:r>
            <a:r>
              <a:rPr lang="en-US" baseline="0" dirty="0" err="1" smtClean="0"/>
              <a:t>menggunakan</a:t>
            </a:r>
            <a:r>
              <a:rPr lang="en-US" baseline="0" dirty="0" smtClean="0"/>
              <a:t> 2 </a:t>
            </a:r>
            <a:r>
              <a:rPr lang="en-US" baseline="0" dirty="0" err="1" smtClean="0"/>
              <a:t>warna</a:t>
            </a:r>
            <a:r>
              <a:rPr lang="en-US" baseline="0" dirty="0" smtClean="0"/>
              <a:t>, </a:t>
            </a:r>
            <a:r>
              <a:rPr lang="en-US" baseline="0" dirty="0" err="1" smtClean="0"/>
              <a:t>yaitu</a:t>
            </a:r>
            <a:r>
              <a:rPr lang="en-US" baseline="0" dirty="0" smtClean="0"/>
              <a:t>: </a:t>
            </a:r>
            <a:r>
              <a:rPr lang="en-US" baseline="0" dirty="0" err="1" smtClean="0"/>
              <a:t>warna</a:t>
            </a:r>
            <a:r>
              <a:rPr lang="en-US" baseline="0" dirty="0" smtClean="0"/>
              <a:t> </a:t>
            </a:r>
            <a:r>
              <a:rPr lang="en-US" baseline="0" dirty="0" err="1" smtClean="0"/>
              <a:t>abu-abu</a:t>
            </a:r>
            <a:r>
              <a:rPr lang="en-US" baseline="0" dirty="0" smtClean="0"/>
              <a:t> </a:t>
            </a:r>
            <a:r>
              <a:rPr lang="en-US" baseline="0" dirty="0" err="1" smtClean="0"/>
              <a:t>dan</a:t>
            </a:r>
            <a:r>
              <a:rPr lang="en-US" baseline="0" dirty="0" smtClean="0"/>
              <a:t> </a:t>
            </a:r>
            <a:r>
              <a:rPr lang="en-US" baseline="0" dirty="0" err="1" smtClean="0"/>
              <a:t>warna</a:t>
            </a:r>
            <a:r>
              <a:rPr lang="en-US" baseline="0" dirty="0" smtClean="0"/>
              <a:t> </a:t>
            </a:r>
            <a:r>
              <a:rPr lang="en-US" baseline="0" dirty="0" err="1" smtClean="0"/>
              <a:t>merah</a:t>
            </a:r>
            <a:r>
              <a:rPr lang="en-US" baseline="0" dirty="0" smtClean="0"/>
              <a:t>.</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14</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Contoh</a:t>
            </a:r>
            <a:r>
              <a:rPr lang="en-US" dirty="0" smtClean="0"/>
              <a:t> ke-10</a:t>
            </a:r>
            <a:r>
              <a:rPr lang="en-US" baseline="0" dirty="0" smtClean="0"/>
              <a:t> </a:t>
            </a:r>
            <a:r>
              <a:rPr lang="en-US" baseline="0" dirty="0" err="1" smtClean="0"/>
              <a:t>untuk</a:t>
            </a:r>
            <a:r>
              <a:rPr lang="en-US" baseline="0" dirty="0" smtClean="0"/>
              <a:t> </a:t>
            </a:r>
            <a:r>
              <a:rPr lang="en-US" baseline="0" dirty="0" err="1" smtClean="0"/>
              <a:t>visualisasi</a:t>
            </a:r>
            <a:r>
              <a:rPr lang="en-US" baseline="0" dirty="0" smtClean="0"/>
              <a:t> data:</a:t>
            </a:r>
          </a:p>
          <a:p>
            <a:pPr marL="228600" indent="-228600">
              <a:buNone/>
            </a:pPr>
            <a:endParaRPr lang="en-US" baseline="0" dirty="0" smtClean="0"/>
          </a:p>
          <a:p>
            <a:pPr marL="228600" indent="-228600">
              <a:buNone/>
            </a:pPr>
            <a:r>
              <a:rPr lang="en-US" baseline="0" dirty="0" err="1" smtClean="0"/>
              <a:t>Tampak</a:t>
            </a:r>
            <a:r>
              <a:rPr lang="en-US" baseline="0" dirty="0" smtClean="0"/>
              <a:t> </a:t>
            </a:r>
            <a:r>
              <a:rPr lang="en-US" baseline="0" dirty="0" err="1" smtClean="0"/>
              <a:t>pada</a:t>
            </a:r>
            <a:r>
              <a:rPr lang="en-US" baseline="0" dirty="0" smtClean="0"/>
              <a:t> </a:t>
            </a:r>
            <a:r>
              <a:rPr lang="en-US" baseline="0" dirty="0" err="1" smtClean="0"/>
              <a:t>gambar</a:t>
            </a:r>
            <a:r>
              <a:rPr lang="en-US" baseline="0" dirty="0" smtClean="0"/>
              <a:t>, data </a:t>
            </a:r>
            <a:r>
              <a:rPr lang="en-US" baseline="0" dirty="0" err="1" smtClean="0"/>
              <a:t>tidak</a:t>
            </a:r>
            <a:r>
              <a:rPr lang="en-US" baseline="0" dirty="0" smtClean="0"/>
              <a:t> </a:t>
            </a:r>
            <a:r>
              <a:rPr lang="en-US" baseline="0" dirty="0" err="1" smtClean="0"/>
              <a:t>lagi</a:t>
            </a:r>
            <a:r>
              <a:rPr lang="en-US" baseline="0" dirty="0" smtClean="0"/>
              <a:t> </a:t>
            </a:r>
            <a:r>
              <a:rPr lang="en-US" baseline="0" dirty="0" err="1" smtClean="0"/>
              <a:t>divisualisasikan</a:t>
            </a:r>
            <a:r>
              <a:rPr lang="en-US" baseline="0" dirty="0" smtClean="0"/>
              <a:t> </a:t>
            </a:r>
            <a:r>
              <a:rPr lang="en-US" baseline="0" dirty="0" err="1" smtClean="0"/>
              <a:t>dalam</a:t>
            </a:r>
            <a:r>
              <a:rPr lang="en-US" baseline="0" dirty="0" smtClean="0"/>
              <a:t> </a:t>
            </a:r>
            <a:r>
              <a:rPr lang="en-US" baseline="0" dirty="0" err="1" smtClean="0"/>
              <a:t>bentuk</a:t>
            </a:r>
            <a:r>
              <a:rPr lang="en-US" baseline="0" dirty="0" smtClean="0"/>
              <a:t> diagram pie </a:t>
            </a:r>
            <a:r>
              <a:rPr lang="en-US" baseline="0" dirty="0" err="1" smtClean="0"/>
              <a:t>dengan</a:t>
            </a:r>
            <a:r>
              <a:rPr lang="en-US" baseline="0" dirty="0" smtClean="0"/>
              <a:t> </a:t>
            </a:r>
            <a:r>
              <a:rPr lang="en-US" baseline="0" dirty="0" err="1" smtClean="0"/>
              <a:t>irisan</a:t>
            </a:r>
            <a:r>
              <a:rPr lang="en-US" baseline="0" dirty="0" smtClean="0"/>
              <a:t>, </a:t>
            </a:r>
            <a:r>
              <a:rPr lang="en-US" baseline="0" dirty="0" err="1" smtClean="0"/>
              <a:t>tetapi</a:t>
            </a:r>
            <a:r>
              <a:rPr lang="en-US" baseline="0" dirty="0" smtClean="0"/>
              <a:t> </a:t>
            </a:r>
            <a:r>
              <a:rPr lang="en-US" baseline="0" dirty="0" err="1" smtClean="0"/>
              <a:t>dapat</a:t>
            </a:r>
            <a:r>
              <a:rPr lang="en-US" baseline="0" dirty="0" smtClean="0"/>
              <a:t> </a:t>
            </a:r>
            <a:r>
              <a:rPr lang="en-US" baseline="0" dirty="0" err="1" smtClean="0"/>
              <a:t>divisualisasikan</a:t>
            </a:r>
            <a:r>
              <a:rPr lang="en-US" baseline="0" dirty="0" smtClean="0"/>
              <a:t> </a:t>
            </a:r>
            <a:r>
              <a:rPr lang="en-US" baseline="0" dirty="0" err="1" smtClean="0"/>
              <a:t>dalam</a:t>
            </a:r>
            <a:r>
              <a:rPr lang="en-US" baseline="0" dirty="0" smtClean="0"/>
              <a:t> </a:t>
            </a:r>
            <a:r>
              <a:rPr lang="en-US" baseline="0" dirty="0" err="1" smtClean="0"/>
              <a:t>bentuk</a:t>
            </a:r>
            <a:r>
              <a:rPr lang="en-US" baseline="0" dirty="0" smtClean="0"/>
              <a:t> lines/</a:t>
            </a:r>
            <a:r>
              <a:rPr lang="en-US" baseline="0" dirty="0" err="1" smtClean="0"/>
              <a:t>garis</a:t>
            </a:r>
            <a:r>
              <a:rPr lang="en-US" baseline="0" dirty="0" smtClean="0"/>
              <a:t>.</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15</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Contoh</a:t>
            </a:r>
            <a:r>
              <a:rPr lang="en-US" dirty="0" smtClean="0"/>
              <a:t> ke-11</a:t>
            </a:r>
            <a:r>
              <a:rPr lang="en-US" baseline="0" dirty="0" smtClean="0"/>
              <a:t> </a:t>
            </a:r>
            <a:r>
              <a:rPr lang="en-US" baseline="0" dirty="0" err="1" smtClean="0"/>
              <a:t>untuk</a:t>
            </a:r>
            <a:r>
              <a:rPr lang="en-US" baseline="0" dirty="0" smtClean="0"/>
              <a:t> </a:t>
            </a:r>
            <a:r>
              <a:rPr lang="en-US" baseline="0" dirty="0" err="1" smtClean="0"/>
              <a:t>visualisasi</a:t>
            </a:r>
            <a:r>
              <a:rPr lang="en-US" baseline="0" dirty="0" smtClean="0"/>
              <a:t> data:</a:t>
            </a:r>
          </a:p>
          <a:p>
            <a:pPr marL="228600" indent="-228600">
              <a:buNone/>
            </a:pPr>
            <a:endParaRPr lang="en-US" baseline="0" dirty="0" smtClean="0"/>
          </a:p>
          <a:p>
            <a:pPr marL="228600" indent="-228600">
              <a:buNone/>
            </a:pPr>
            <a:r>
              <a:rPr lang="en-US" baseline="0" dirty="0" err="1" smtClean="0"/>
              <a:t>Tampak</a:t>
            </a:r>
            <a:r>
              <a:rPr lang="en-US" baseline="0" dirty="0" smtClean="0"/>
              <a:t> </a:t>
            </a:r>
            <a:r>
              <a:rPr lang="en-US" baseline="0" dirty="0" err="1" smtClean="0"/>
              <a:t>pada</a:t>
            </a:r>
            <a:r>
              <a:rPr lang="en-US" baseline="0" dirty="0" smtClean="0"/>
              <a:t> </a:t>
            </a:r>
            <a:r>
              <a:rPr lang="en-US" baseline="0" dirty="0" err="1" smtClean="0"/>
              <a:t>gambar</a:t>
            </a:r>
            <a:r>
              <a:rPr lang="en-US" baseline="0" dirty="0" smtClean="0"/>
              <a:t>, data </a:t>
            </a:r>
            <a:r>
              <a:rPr lang="en-US" baseline="0" dirty="0" err="1" smtClean="0"/>
              <a:t>divisualisasikan</a:t>
            </a:r>
            <a:r>
              <a:rPr lang="en-US" baseline="0" dirty="0" smtClean="0"/>
              <a:t> </a:t>
            </a:r>
            <a:r>
              <a:rPr lang="en-US" baseline="0" dirty="0" err="1" smtClean="0"/>
              <a:t>dalam</a:t>
            </a:r>
            <a:r>
              <a:rPr lang="en-US" baseline="0" dirty="0" smtClean="0"/>
              <a:t> </a:t>
            </a:r>
            <a:r>
              <a:rPr lang="en-US" baseline="0" dirty="0" err="1" smtClean="0"/>
              <a:t>garis</a:t>
            </a:r>
            <a:r>
              <a:rPr lang="en-US" baseline="0" dirty="0" smtClean="0"/>
              <a:t> </a:t>
            </a:r>
            <a:r>
              <a:rPr lang="en-US" baseline="0" dirty="0" err="1" smtClean="0"/>
              <a:t>tipis</a:t>
            </a:r>
            <a:r>
              <a:rPr lang="en-US" baseline="0" dirty="0" smtClean="0"/>
              <a:t> </a:t>
            </a:r>
            <a:r>
              <a:rPr lang="en-US" baseline="0" dirty="0" err="1" smtClean="0"/>
              <a:t>maupun</a:t>
            </a:r>
            <a:r>
              <a:rPr lang="en-US" baseline="0" dirty="0" smtClean="0"/>
              <a:t> </a:t>
            </a:r>
            <a:r>
              <a:rPr lang="en-US" baseline="0" dirty="0" err="1" smtClean="0"/>
              <a:t>dapat</a:t>
            </a:r>
            <a:r>
              <a:rPr lang="en-US" baseline="0" dirty="0" smtClean="0"/>
              <a:t> </a:t>
            </a:r>
            <a:r>
              <a:rPr lang="en-US" baseline="0" dirty="0" err="1" smtClean="0"/>
              <a:t>digambar</a:t>
            </a:r>
            <a:r>
              <a:rPr lang="en-US" baseline="0" dirty="0" smtClean="0"/>
              <a:t> </a:t>
            </a:r>
            <a:r>
              <a:rPr lang="en-US" baseline="0" dirty="0" err="1" smtClean="0"/>
              <a:t>dengan</a:t>
            </a:r>
            <a:r>
              <a:rPr lang="en-US" baseline="0" dirty="0" smtClean="0"/>
              <a:t> </a:t>
            </a:r>
            <a:r>
              <a:rPr lang="en-US" baseline="0" dirty="0" err="1" smtClean="0"/>
              <a:t>garis</a:t>
            </a:r>
            <a:r>
              <a:rPr lang="en-US" baseline="0" dirty="0" smtClean="0"/>
              <a:t> </a:t>
            </a:r>
            <a:r>
              <a:rPr lang="en-US" baseline="0" dirty="0" err="1" smtClean="0"/>
              <a:t>tebal</a:t>
            </a:r>
            <a:r>
              <a:rPr lang="en-US" baseline="0" dirty="0" smtClean="0"/>
              <a:t>.</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16</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Contoh</a:t>
            </a:r>
            <a:r>
              <a:rPr lang="en-US" dirty="0" smtClean="0"/>
              <a:t> ke-12</a:t>
            </a:r>
            <a:r>
              <a:rPr lang="en-US" baseline="0" dirty="0" smtClean="0"/>
              <a:t> </a:t>
            </a:r>
            <a:r>
              <a:rPr lang="en-US" baseline="0" dirty="0" err="1" smtClean="0"/>
              <a:t>untuk</a:t>
            </a:r>
            <a:r>
              <a:rPr lang="en-US" baseline="0" dirty="0" smtClean="0"/>
              <a:t> </a:t>
            </a:r>
            <a:r>
              <a:rPr lang="en-US" baseline="0" dirty="0" err="1" smtClean="0"/>
              <a:t>visualisasi</a:t>
            </a:r>
            <a:r>
              <a:rPr lang="en-US" baseline="0" dirty="0" smtClean="0"/>
              <a:t> data:</a:t>
            </a:r>
          </a:p>
          <a:p>
            <a:pPr marL="228600" indent="-228600">
              <a:buNone/>
            </a:pPr>
            <a:endParaRPr lang="en-US" baseline="0" dirty="0" smtClean="0"/>
          </a:p>
          <a:p>
            <a:pPr marL="228600" indent="-228600">
              <a:buNone/>
            </a:pPr>
            <a:r>
              <a:rPr lang="en-US" baseline="0" dirty="0" err="1" smtClean="0"/>
              <a:t>Tampak</a:t>
            </a:r>
            <a:r>
              <a:rPr lang="en-US" baseline="0" dirty="0" smtClean="0"/>
              <a:t> </a:t>
            </a:r>
            <a:r>
              <a:rPr lang="en-US" baseline="0" dirty="0" err="1" smtClean="0"/>
              <a:t>pada</a:t>
            </a:r>
            <a:r>
              <a:rPr lang="en-US" baseline="0" dirty="0" smtClean="0"/>
              <a:t> </a:t>
            </a:r>
            <a:r>
              <a:rPr lang="en-US" baseline="0" dirty="0" err="1" smtClean="0"/>
              <a:t>gambar</a:t>
            </a:r>
            <a:r>
              <a:rPr lang="en-US" baseline="0" dirty="0" smtClean="0"/>
              <a:t>, diagram lines/</a:t>
            </a:r>
            <a:r>
              <a:rPr lang="en-US" baseline="0" dirty="0" err="1" smtClean="0"/>
              <a:t>garis</a:t>
            </a:r>
            <a:r>
              <a:rPr lang="en-US" baseline="0" dirty="0" smtClean="0"/>
              <a:t> </a:t>
            </a:r>
            <a:r>
              <a:rPr lang="en-US" baseline="0" dirty="0" err="1" smtClean="0"/>
              <a:t>dapat</a:t>
            </a:r>
            <a:r>
              <a:rPr lang="en-US" baseline="0" dirty="0" smtClean="0"/>
              <a:t> </a:t>
            </a:r>
            <a:r>
              <a:rPr lang="en-US" baseline="0" dirty="0" err="1" smtClean="0"/>
              <a:t>memberikan</a:t>
            </a:r>
            <a:r>
              <a:rPr lang="en-US" baseline="0" dirty="0" smtClean="0"/>
              <a:t> </a:t>
            </a:r>
            <a:r>
              <a:rPr lang="en-US" baseline="0" dirty="0" err="1" smtClean="0"/>
              <a:t>warna</a:t>
            </a:r>
            <a:r>
              <a:rPr lang="en-US" baseline="0" dirty="0" smtClean="0"/>
              <a:t> yang </a:t>
            </a:r>
            <a:r>
              <a:rPr lang="en-US" baseline="0" dirty="0" err="1" smtClean="0"/>
              <a:t>berbeda</a:t>
            </a:r>
            <a:r>
              <a:rPr lang="en-US" baseline="0" dirty="0" smtClean="0"/>
              <a:t> </a:t>
            </a:r>
            <a:r>
              <a:rPr lang="en-US" baseline="0" dirty="0" err="1" smtClean="0"/>
              <a:t>jika</a:t>
            </a:r>
            <a:r>
              <a:rPr lang="en-US" baseline="0" dirty="0" smtClean="0"/>
              <a:t> </a:t>
            </a:r>
            <a:r>
              <a:rPr lang="en-US" baseline="0" dirty="0" err="1" smtClean="0"/>
              <a:t>akan</a:t>
            </a:r>
            <a:r>
              <a:rPr lang="en-US" baseline="0" dirty="0" smtClean="0"/>
              <a:t> </a:t>
            </a:r>
            <a:r>
              <a:rPr lang="en-US" baseline="0" dirty="0" err="1" smtClean="0"/>
              <a:t>menekankan</a:t>
            </a:r>
            <a:r>
              <a:rPr lang="en-US" baseline="0" dirty="0" smtClean="0"/>
              <a:t> </a:t>
            </a:r>
            <a:r>
              <a:rPr lang="en-US" baseline="0" dirty="0" err="1" smtClean="0"/>
              <a:t>salah</a:t>
            </a:r>
            <a:r>
              <a:rPr lang="en-US" baseline="0" dirty="0" smtClean="0"/>
              <a:t> </a:t>
            </a:r>
            <a:r>
              <a:rPr lang="en-US" baseline="0" dirty="0" err="1" smtClean="0"/>
              <a:t>satu</a:t>
            </a:r>
            <a:r>
              <a:rPr lang="en-US" baseline="0" dirty="0" smtClean="0"/>
              <a:t>/</a:t>
            </a:r>
            <a:r>
              <a:rPr lang="en-US" baseline="0" dirty="0" err="1" smtClean="0"/>
              <a:t>lebih</a:t>
            </a:r>
            <a:r>
              <a:rPr lang="en-US" baseline="0" dirty="0" smtClean="0"/>
              <a:t> data.</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17</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Contoh</a:t>
            </a:r>
            <a:r>
              <a:rPr lang="en-US" dirty="0" smtClean="0"/>
              <a:t> ke-13</a:t>
            </a:r>
            <a:r>
              <a:rPr lang="en-US" baseline="0" dirty="0" smtClean="0"/>
              <a:t> </a:t>
            </a:r>
            <a:r>
              <a:rPr lang="en-US" baseline="0" dirty="0" err="1" smtClean="0"/>
              <a:t>untuk</a:t>
            </a:r>
            <a:r>
              <a:rPr lang="en-US" baseline="0" dirty="0" smtClean="0"/>
              <a:t> </a:t>
            </a:r>
            <a:r>
              <a:rPr lang="en-US" baseline="0" dirty="0" err="1" smtClean="0"/>
              <a:t>visualisasi</a:t>
            </a:r>
            <a:r>
              <a:rPr lang="en-US" baseline="0" dirty="0" smtClean="0"/>
              <a:t> data:</a:t>
            </a:r>
          </a:p>
          <a:p>
            <a:pPr marL="228600" indent="-228600">
              <a:buNone/>
            </a:pPr>
            <a:endParaRPr lang="en-US" baseline="0" dirty="0" smtClean="0"/>
          </a:p>
          <a:p>
            <a:pPr marL="228600" indent="-228600">
              <a:buNone/>
            </a:pPr>
            <a:r>
              <a:rPr lang="en-US" baseline="0" dirty="0" err="1" smtClean="0"/>
              <a:t>Tampak</a:t>
            </a:r>
            <a:r>
              <a:rPr lang="en-US" baseline="0" dirty="0" smtClean="0"/>
              <a:t> </a:t>
            </a:r>
            <a:r>
              <a:rPr lang="en-US" baseline="0" dirty="0" err="1" smtClean="0"/>
              <a:t>pada</a:t>
            </a:r>
            <a:r>
              <a:rPr lang="en-US" baseline="0" dirty="0" smtClean="0"/>
              <a:t> </a:t>
            </a:r>
            <a:r>
              <a:rPr lang="en-US" baseline="0" dirty="0" err="1" smtClean="0"/>
              <a:t>gambar</a:t>
            </a:r>
            <a:r>
              <a:rPr lang="en-US" baseline="0" dirty="0" smtClean="0"/>
              <a:t>:</a:t>
            </a:r>
          </a:p>
          <a:p>
            <a:pPr marL="228600" indent="-228600">
              <a:buNone/>
            </a:pPr>
            <a:r>
              <a:rPr lang="en-US" baseline="0" dirty="0" smtClean="0"/>
              <a:t>Diagram “before” </a:t>
            </a:r>
            <a:r>
              <a:rPr lang="en-US" baseline="0" dirty="0" err="1" smtClean="0"/>
              <a:t>adalah</a:t>
            </a:r>
            <a:r>
              <a:rPr lang="en-US" baseline="0" dirty="0" smtClean="0"/>
              <a:t> diagram pie </a:t>
            </a:r>
            <a:r>
              <a:rPr lang="en-US" baseline="0" dirty="0" err="1" smtClean="0"/>
              <a:t>dalam</a:t>
            </a:r>
            <a:r>
              <a:rPr lang="en-US" baseline="0" dirty="0" smtClean="0"/>
              <a:t> </a:t>
            </a:r>
            <a:r>
              <a:rPr lang="en-US" baseline="0" dirty="0" err="1" smtClean="0"/>
              <a:t>bentuk</a:t>
            </a:r>
            <a:r>
              <a:rPr lang="en-US" baseline="0" dirty="0" smtClean="0"/>
              <a:t> 3D</a:t>
            </a:r>
          </a:p>
          <a:p>
            <a:pPr marL="228600" indent="-228600">
              <a:buNone/>
            </a:pPr>
            <a:r>
              <a:rPr lang="en-US" baseline="0" dirty="0" smtClean="0"/>
              <a:t>Diagram “after” </a:t>
            </a:r>
            <a:r>
              <a:rPr lang="en-US" baseline="0" dirty="0" err="1" smtClean="0"/>
              <a:t>adalah</a:t>
            </a:r>
            <a:r>
              <a:rPr lang="en-US" baseline="0" dirty="0" smtClean="0"/>
              <a:t> diagram </a:t>
            </a:r>
            <a:r>
              <a:rPr lang="en-US" baseline="0" dirty="0" err="1" smtClean="0"/>
              <a:t>garis</a:t>
            </a:r>
            <a:r>
              <a:rPr lang="en-US" baseline="0" dirty="0" smtClean="0"/>
              <a:t>/lines</a:t>
            </a:r>
          </a:p>
          <a:p>
            <a:pPr marL="228600" indent="-228600">
              <a:buNone/>
            </a:pPr>
            <a:endParaRPr lang="en-US" baseline="0" dirty="0" smtClean="0"/>
          </a:p>
          <a:p>
            <a:pPr marL="228600" indent="-228600">
              <a:buNone/>
            </a:pPr>
            <a:r>
              <a:rPr lang="en-US" baseline="0" dirty="0" smtClean="0"/>
              <a:t>Diagram “after” </a:t>
            </a:r>
            <a:r>
              <a:rPr lang="en-US" baseline="0" dirty="0" err="1" smtClean="0"/>
              <a:t>tampak</a:t>
            </a:r>
            <a:r>
              <a:rPr lang="en-US" baseline="0" dirty="0" smtClean="0"/>
              <a:t> </a:t>
            </a:r>
            <a:r>
              <a:rPr lang="en-US" baseline="0" dirty="0" err="1" smtClean="0"/>
              <a:t>lebih</a:t>
            </a:r>
            <a:r>
              <a:rPr lang="en-US" baseline="0" dirty="0" smtClean="0"/>
              <a:t> </a:t>
            </a:r>
            <a:r>
              <a:rPr lang="en-US" baseline="0" dirty="0" err="1" smtClean="0"/>
              <a:t>sederhana</a:t>
            </a:r>
            <a:r>
              <a:rPr lang="en-US" baseline="0" dirty="0" smtClean="0"/>
              <a:t>, </a:t>
            </a:r>
            <a:r>
              <a:rPr lang="en-US" baseline="0" dirty="0" err="1" smtClean="0"/>
              <a:t>tetapi</a:t>
            </a:r>
            <a:r>
              <a:rPr lang="en-US" baseline="0" dirty="0" smtClean="0"/>
              <a:t> </a:t>
            </a:r>
            <a:r>
              <a:rPr lang="en-US" baseline="0" dirty="0" err="1" smtClean="0"/>
              <a:t>tetap</a:t>
            </a:r>
            <a:r>
              <a:rPr lang="en-US" baseline="0" dirty="0" smtClean="0"/>
              <a:t> </a:t>
            </a:r>
            <a:r>
              <a:rPr lang="en-US" baseline="0" dirty="0" err="1" smtClean="0"/>
              <a:t>mudah</a:t>
            </a:r>
            <a:r>
              <a:rPr lang="en-US" baseline="0" dirty="0" smtClean="0"/>
              <a:t> </a:t>
            </a:r>
            <a:r>
              <a:rPr lang="en-US" baseline="0" dirty="0" err="1" smtClean="0"/>
              <a:t>untuk</a:t>
            </a:r>
            <a:r>
              <a:rPr lang="en-US" baseline="0" dirty="0" smtClean="0"/>
              <a:t> </a:t>
            </a:r>
            <a:r>
              <a:rPr lang="en-US" baseline="0" dirty="0" err="1" smtClean="0"/>
              <a:t>dipahami</a:t>
            </a:r>
            <a:r>
              <a:rPr lang="en-US" baseline="0" dirty="0" smtClean="0"/>
              <a:t>, </a:t>
            </a:r>
            <a:r>
              <a:rPr lang="en-US" baseline="0" dirty="0" err="1" smtClean="0"/>
              <a:t>serta</a:t>
            </a:r>
            <a:r>
              <a:rPr lang="en-US" baseline="0" dirty="0" smtClean="0"/>
              <a:t> </a:t>
            </a:r>
            <a:r>
              <a:rPr lang="en-US" baseline="0" dirty="0" err="1" smtClean="0"/>
              <a:t>dapat</a:t>
            </a:r>
            <a:r>
              <a:rPr lang="en-US" baseline="0" dirty="0" smtClean="0"/>
              <a:t> </a:t>
            </a:r>
            <a:r>
              <a:rPr lang="en-US" baseline="0" dirty="0" err="1" smtClean="0"/>
              <a:t>lebih</a:t>
            </a:r>
            <a:r>
              <a:rPr lang="en-US" baseline="0" dirty="0" smtClean="0"/>
              <a:t> </a:t>
            </a:r>
            <a:r>
              <a:rPr lang="en-US" baseline="0" dirty="0" err="1" smtClean="0"/>
              <a:t>memperlihatkan</a:t>
            </a:r>
            <a:r>
              <a:rPr lang="en-US" baseline="0" dirty="0" smtClean="0"/>
              <a:t> </a:t>
            </a:r>
            <a:r>
              <a:rPr lang="en-US" baseline="0" dirty="0" err="1" smtClean="0"/>
              <a:t>presentase</a:t>
            </a:r>
            <a:r>
              <a:rPr lang="en-US" baseline="0" dirty="0" smtClean="0"/>
              <a:t> </a:t>
            </a:r>
            <a:r>
              <a:rPr lang="en-US" baseline="0" dirty="0" err="1" smtClean="0"/>
              <a:t>terbanyak</a:t>
            </a:r>
            <a:r>
              <a:rPr lang="en-US" baseline="0" dirty="0" smtClean="0"/>
              <a:t>, </a:t>
            </a:r>
            <a:r>
              <a:rPr lang="en-US" baseline="0" dirty="0" err="1" smtClean="0"/>
              <a:t>presentase</a:t>
            </a:r>
            <a:r>
              <a:rPr lang="en-US" baseline="0" dirty="0" smtClean="0"/>
              <a:t> </a:t>
            </a:r>
            <a:r>
              <a:rPr lang="en-US" baseline="0" dirty="0" err="1" smtClean="0"/>
              <a:t>sedikit</a:t>
            </a:r>
            <a:r>
              <a:rPr lang="en-US" baseline="0" dirty="0" smtClean="0"/>
              <a:t> </a:t>
            </a:r>
            <a:r>
              <a:rPr lang="en-US" baseline="0" dirty="0" err="1" smtClean="0"/>
              <a:t>dari</a:t>
            </a:r>
            <a:r>
              <a:rPr lang="en-US" baseline="0" dirty="0" smtClean="0"/>
              <a:t> data yang </a:t>
            </a:r>
            <a:r>
              <a:rPr lang="en-US" baseline="0" dirty="0" err="1" smtClean="0"/>
              <a:t>direpresentasikan</a:t>
            </a:r>
            <a:r>
              <a:rPr lang="en-US" baseline="0" smtClean="0"/>
              <a:t>.</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18</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smtClean="0"/>
              <a:t>Sejarah</a:t>
            </a:r>
            <a:r>
              <a:rPr lang="en-US" u="sng" dirty="0" smtClean="0"/>
              <a:t> </a:t>
            </a:r>
            <a:r>
              <a:rPr lang="en-US" u="sng" dirty="0" err="1" smtClean="0"/>
              <a:t>Matplotlib</a:t>
            </a:r>
            <a:endParaRPr lang="en-US" u="sng" dirty="0" smtClean="0"/>
          </a:p>
          <a:p>
            <a:endParaRPr lang="en-US" dirty="0" smtClean="0"/>
          </a:p>
          <a:p>
            <a:r>
              <a:rPr lang="en-US" dirty="0" err="1" smtClean="0"/>
              <a:t>Matplotlib</a:t>
            </a:r>
            <a:r>
              <a:rPr lang="en-US" dirty="0" smtClean="0"/>
              <a:t> </a:t>
            </a:r>
            <a:r>
              <a:rPr lang="en-US" dirty="0" err="1" smtClean="0"/>
              <a:t>merupakan</a:t>
            </a:r>
            <a:r>
              <a:rPr lang="en-US" dirty="0" smtClean="0"/>
              <a:t> </a:t>
            </a:r>
            <a:r>
              <a:rPr lang="en-US" dirty="0" err="1" smtClean="0"/>
              <a:t>salah</a:t>
            </a:r>
            <a:r>
              <a:rPr lang="en-US" dirty="0" smtClean="0"/>
              <a:t> </a:t>
            </a:r>
            <a:r>
              <a:rPr lang="en-US" dirty="0" err="1" smtClean="0"/>
              <a:t>satu</a:t>
            </a:r>
            <a:r>
              <a:rPr lang="en-US" dirty="0" smtClean="0"/>
              <a:t> library yang </a:t>
            </a:r>
            <a:r>
              <a:rPr lang="en-US" dirty="0" err="1" smtClean="0"/>
              <a:t>ada</a:t>
            </a:r>
            <a:r>
              <a:rPr lang="en-US" dirty="0" smtClean="0"/>
              <a:t> </a:t>
            </a:r>
            <a:r>
              <a:rPr lang="en-US" dirty="0" err="1" smtClean="0"/>
              <a:t>di</a:t>
            </a:r>
            <a:r>
              <a:rPr lang="en-US" dirty="0" smtClean="0"/>
              <a:t> Python yang paling </a:t>
            </a:r>
            <a:r>
              <a:rPr lang="en-US" dirty="0" err="1" smtClean="0"/>
              <a:t>banyak</a:t>
            </a:r>
            <a:r>
              <a:rPr lang="en-US" dirty="0" smtClean="0"/>
              <a:t> </a:t>
            </a:r>
            <a:r>
              <a:rPr lang="en-US" dirty="0" err="1" smtClean="0"/>
              <a:t>digunakan</a:t>
            </a:r>
            <a:r>
              <a:rPr lang="en-US" baseline="0" dirty="0" smtClean="0"/>
              <a:t> </a:t>
            </a:r>
            <a:r>
              <a:rPr lang="en-US" baseline="0" dirty="0" err="1" smtClean="0"/>
              <a:t>untuk</a:t>
            </a:r>
            <a:r>
              <a:rPr lang="en-US" baseline="0" dirty="0" smtClean="0"/>
              <a:t> </a:t>
            </a:r>
            <a:r>
              <a:rPr lang="en-US" baseline="0" dirty="0" err="1" smtClean="0"/>
              <a:t>visualisasi</a:t>
            </a:r>
            <a:r>
              <a:rPr lang="en-US" baseline="0" dirty="0" smtClean="0"/>
              <a:t> data.</a:t>
            </a:r>
          </a:p>
          <a:p>
            <a:endParaRPr lang="en-US" dirty="0" smtClean="0"/>
          </a:p>
          <a:p>
            <a:r>
              <a:rPr lang="en-US" dirty="0" err="1" smtClean="0"/>
              <a:t>Matplotlib</a:t>
            </a:r>
            <a:r>
              <a:rPr lang="en-US" dirty="0" smtClean="0"/>
              <a:t> </a:t>
            </a:r>
            <a:r>
              <a:rPr lang="en-US" dirty="0" err="1" smtClean="0"/>
              <a:t>diciptakan</a:t>
            </a:r>
            <a:r>
              <a:rPr lang="en-US" dirty="0" smtClean="0"/>
              <a:t> </a:t>
            </a:r>
            <a:r>
              <a:rPr lang="en-US" dirty="0" err="1" smtClean="0"/>
              <a:t>oleh</a:t>
            </a:r>
            <a:r>
              <a:rPr lang="en-US" dirty="0" smtClean="0"/>
              <a:t> John Hunter (1968-2012) yang </a:t>
            </a:r>
            <a:r>
              <a:rPr lang="en-US" dirty="0" err="1" smtClean="0"/>
              <a:t>merupakan</a:t>
            </a:r>
            <a:r>
              <a:rPr lang="en-US" baseline="0" dirty="0" smtClean="0"/>
              <a:t> </a:t>
            </a:r>
            <a:r>
              <a:rPr lang="en-US" baseline="0" dirty="0" err="1" smtClean="0"/>
              <a:t>ahli</a:t>
            </a:r>
            <a:r>
              <a:rPr lang="en-US" baseline="0" dirty="0" smtClean="0"/>
              <a:t> </a:t>
            </a:r>
            <a:r>
              <a:rPr lang="en-US" baseline="0" dirty="0" err="1" smtClean="0"/>
              <a:t>neurobiologis</a:t>
            </a:r>
            <a:r>
              <a:rPr lang="en-US" baseline="0" dirty="0" smtClean="0"/>
              <a:t> </a:t>
            </a:r>
            <a:r>
              <a:rPr lang="en-US" baseline="0" dirty="0" err="1" smtClean="0"/>
              <a:t>dan</a:t>
            </a:r>
            <a:r>
              <a:rPr lang="en-US" baseline="0" dirty="0" smtClean="0"/>
              <a:t> </a:t>
            </a:r>
            <a:r>
              <a:rPr lang="en-US" baseline="0" dirty="0" err="1" smtClean="0"/>
              <a:t>juga</a:t>
            </a:r>
            <a:r>
              <a:rPr lang="en-US" baseline="0" dirty="0" smtClean="0"/>
              <a:t> </a:t>
            </a:r>
            <a:r>
              <a:rPr lang="en-US" baseline="0" dirty="0" err="1" smtClean="0"/>
              <a:t>tergabung</a:t>
            </a:r>
            <a:r>
              <a:rPr lang="en-US" baseline="0" dirty="0" smtClean="0"/>
              <a:t> </a:t>
            </a:r>
            <a:r>
              <a:rPr lang="en-US" baseline="0" dirty="0" err="1" smtClean="0"/>
              <a:t>dalam</a:t>
            </a:r>
            <a:r>
              <a:rPr lang="en-US" baseline="0" dirty="0" smtClean="0"/>
              <a:t> </a:t>
            </a:r>
            <a:r>
              <a:rPr lang="en-US" baseline="0" dirty="0" err="1" smtClean="0"/>
              <a:t>tim</a:t>
            </a:r>
            <a:r>
              <a:rPr lang="en-US" baseline="0" dirty="0" smtClean="0"/>
              <a:t> </a:t>
            </a:r>
            <a:r>
              <a:rPr lang="en-US" baseline="0" dirty="0" err="1" smtClean="0"/>
              <a:t>peneliti</a:t>
            </a:r>
            <a:r>
              <a:rPr lang="en-US" baseline="0" dirty="0" smtClean="0"/>
              <a:t> EEF/</a:t>
            </a:r>
            <a:r>
              <a:rPr lang="en-US" baseline="0" dirty="0" err="1" smtClean="0"/>
              <a:t>ECoG</a:t>
            </a:r>
            <a:r>
              <a:rPr lang="en-US" baseline="0" dirty="0" smtClean="0"/>
              <a:t> visualization tool (</a:t>
            </a:r>
            <a:r>
              <a:rPr lang="en-US" baseline="0" dirty="0" err="1" smtClean="0"/>
              <a:t>penelitian</a:t>
            </a:r>
            <a:r>
              <a:rPr lang="en-US" baseline="0" dirty="0" smtClean="0"/>
              <a:t> </a:t>
            </a:r>
            <a:r>
              <a:rPr lang="en-US" baseline="0" dirty="0" err="1" smtClean="0"/>
              <a:t>tentang</a:t>
            </a:r>
            <a:r>
              <a:rPr lang="en-US" baseline="0" dirty="0" smtClean="0"/>
              <a:t> </a:t>
            </a:r>
            <a:r>
              <a:rPr lang="en-US" baseline="0" dirty="0" err="1" smtClean="0"/>
              <a:t>sinyal-sinyal</a:t>
            </a:r>
            <a:r>
              <a:rPr lang="en-US" baseline="0" dirty="0" smtClean="0"/>
              <a:t> </a:t>
            </a:r>
            <a:r>
              <a:rPr lang="en-US" baseline="0" dirty="0" err="1" smtClean="0"/>
              <a:t>Electrocorticography</a:t>
            </a:r>
            <a:r>
              <a:rPr lang="en-US" baseline="0" dirty="0" smtClean="0"/>
              <a:t> yang </a:t>
            </a:r>
            <a:r>
              <a:rPr lang="en-US" baseline="0" dirty="0" err="1" smtClean="0"/>
              <a:t>disingkat</a:t>
            </a:r>
            <a:r>
              <a:rPr lang="en-US" baseline="0" dirty="0" smtClean="0"/>
              <a:t> </a:t>
            </a:r>
            <a:r>
              <a:rPr lang="en-US" baseline="0" dirty="0" err="1" smtClean="0"/>
              <a:t>dengan</a:t>
            </a:r>
            <a:r>
              <a:rPr lang="en-US" baseline="0" dirty="0" smtClean="0"/>
              <a:t> </a:t>
            </a:r>
            <a:r>
              <a:rPr lang="en-US" baseline="0" dirty="0" err="1" smtClean="0"/>
              <a:t>ECoG</a:t>
            </a:r>
            <a:r>
              <a:rPr lang="en-US" baseline="0" dirty="0" smtClean="0"/>
              <a:t>).</a:t>
            </a:r>
          </a:p>
          <a:p>
            <a:endParaRPr lang="en-US" baseline="0" dirty="0" smtClean="0"/>
          </a:p>
          <a:p>
            <a:r>
              <a:rPr lang="id-ID" dirty="0" smtClean="0"/>
              <a:t>Tim </a:t>
            </a:r>
            <a:r>
              <a:rPr lang="en-US" dirty="0" err="1" smtClean="0"/>
              <a:t>peneliti</a:t>
            </a:r>
            <a:r>
              <a:rPr lang="en-US" baseline="0" dirty="0" smtClean="0"/>
              <a:t> John Hunter</a:t>
            </a:r>
            <a:r>
              <a:rPr lang="id-ID" dirty="0" smtClean="0"/>
              <a:t> menggunakan perangkat lunak</a:t>
            </a:r>
            <a:r>
              <a:rPr lang="en-US" dirty="0" smtClean="0"/>
              <a:t> </a:t>
            </a:r>
            <a:r>
              <a:rPr lang="en-US" dirty="0" err="1" smtClean="0"/>
              <a:t>berlisensi</a:t>
            </a:r>
            <a:r>
              <a:rPr lang="id-ID" dirty="0" smtClean="0"/>
              <a:t> untuk </a:t>
            </a:r>
            <a:r>
              <a:rPr lang="en-US" dirty="0" err="1" smtClean="0"/>
              <a:t>melakukan</a:t>
            </a:r>
            <a:r>
              <a:rPr lang="en-US" dirty="0" smtClean="0"/>
              <a:t> </a:t>
            </a:r>
            <a:r>
              <a:rPr lang="id-ID" dirty="0" smtClean="0"/>
              <a:t>analisis. Namun mereka hanya memiliki satu lisensi dan secara bergantian menggunakannya. Jadi untuk mengatasi keterbatasan ini, John</a:t>
            </a:r>
            <a:r>
              <a:rPr lang="en-US" dirty="0" smtClean="0"/>
              <a:t> Hunter</a:t>
            </a:r>
            <a:r>
              <a:rPr lang="id-ID" dirty="0" smtClean="0"/>
              <a:t> memutuskan untuk mengganti perangkat lunak ber</a:t>
            </a:r>
            <a:r>
              <a:rPr lang="en-US" dirty="0" err="1" smtClean="0"/>
              <a:t>lisensi</a:t>
            </a:r>
            <a:r>
              <a:rPr lang="id-ID" dirty="0" smtClean="0"/>
              <a:t> dengan versi berbasis MATLAB yang dapat digunakan olehnya dan rekan satu timnya, dan itu dapat diperpanjang oleh banyak pen</a:t>
            </a:r>
            <a:r>
              <a:rPr lang="en-US" dirty="0" err="1" smtClean="0"/>
              <a:t>eliti</a:t>
            </a:r>
            <a:r>
              <a:rPr lang="id-ID" dirty="0" smtClean="0"/>
              <a:t>.</a:t>
            </a:r>
            <a:endParaRPr lang="en-US" dirty="0" smtClean="0"/>
          </a:p>
          <a:p>
            <a:endParaRPr lang="en-US" dirty="0" smtClean="0"/>
          </a:p>
          <a:p>
            <a:r>
              <a:rPr lang="id-ID" dirty="0" smtClean="0"/>
              <a:t>Sebagai hasilnya, Matplotlib pada awalnya dikembangkan sebagai alat visualisasi ECoG, dan seperti halnya MATLAB, Matplotlib dilengkapi dengan antarmuka skrip untuk menghasilkan grafik yang cepat dan mudah, yang diwakili oleh </a:t>
            </a:r>
            <a:r>
              <a:rPr lang="id-ID" b="1" dirty="0" smtClean="0"/>
              <a:t>pyplot</a:t>
            </a:r>
            <a:r>
              <a:rPr lang="en-US" dirty="0" smtClean="0"/>
              <a:t>.</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20</a:t>
            </a:fld>
            <a:endParaRPr lang="id-ID"/>
          </a:p>
        </p:txBody>
      </p:sp>
    </p:spTree>
    <p:extLst>
      <p:ext uri="{BB962C8B-B14F-4D97-AF65-F5344CB8AC3E}">
        <p14:creationId xmlns:p14="http://schemas.microsoft.com/office/powerpoint/2010/main" val="2267800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smtClean="0"/>
              <a:t>Arsitektur</a:t>
            </a:r>
            <a:r>
              <a:rPr lang="en-US" u="sng" dirty="0" smtClean="0"/>
              <a:t> </a:t>
            </a:r>
            <a:r>
              <a:rPr lang="en-US" u="sng" dirty="0" err="1" smtClean="0"/>
              <a:t>Matplotlib</a:t>
            </a:r>
            <a:endParaRPr lang="en-US" u="sng" dirty="0" smtClean="0"/>
          </a:p>
          <a:p>
            <a:endParaRPr lang="en-US" u="sng" dirty="0" smtClean="0"/>
          </a:p>
          <a:p>
            <a:r>
              <a:rPr lang="en-US" u="none" dirty="0" err="1" smtClean="0"/>
              <a:t>Matplotlib</a:t>
            </a:r>
            <a:r>
              <a:rPr lang="en-US" u="none" dirty="0" smtClean="0"/>
              <a:t> </a:t>
            </a:r>
            <a:r>
              <a:rPr lang="en-US" u="none" dirty="0" err="1" smtClean="0"/>
              <a:t>memiliki</a:t>
            </a:r>
            <a:r>
              <a:rPr lang="en-US" u="none" dirty="0" smtClean="0"/>
              <a:t> 3 </a:t>
            </a:r>
            <a:r>
              <a:rPr lang="en-US" u="none" dirty="0" err="1" smtClean="0"/>
              <a:t>lapisan</a:t>
            </a:r>
            <a:r>
              <a:rPr lang="en-US" u="none" dirty="0" smtClean="0"/>
              <a:t>/layer,</a:t>
            </a:r>
            <a:r>
              <a:rPr lang="en-US" u="none" baseline="0" dirty="0" smtClean="0"/>
              <a:t> </a:t>
            </a:r>
            <a:r>
              <a:rPr lang="en-US" u="none" baseline="0" dirty="0" err="1" smtClean="0"/>
              <a:t>yaitu</a:t>
            </a:r>
            <a:r>
              <a:rPr lang="en-US" u="none" baseline="0" dirty="0" smtClean="0"/>
              <a:t>:</a:t>
            </a:r>
          </a:p>
          <a:p>
            <a:pPr marL="228600" indent="-228600">
              <a:buAutoNum type="arabicPeriod"/>
            </a:pPr>
            <a:r>
              <a:rPr lang="en-US" u="none" baseline="0" dirty="0" smtClean="0"/>
              <a:t>Backend layer</a:t>
            </a:r>
          </a:p>
          <a:p>
            <a:pPr marL="228600" indent="-228600">
              <a:buAutoNum type="arabicPeriod"/>
            </a:pPr>
            <a:r>
              <a:rPr lang="en-US" u="none" baseline="0" dirty="0" smtClean="0"/>
              <a:t>Artist layer</a:t>
            </a:r>
          </a:p>
          <a:p>
            <a:pPr marL="228600" indent="-228600">
              <a:buAutoNum type="arabicPeriod"/>
            </a:pPr>
            <a:r>
              <a:rPr lang="en-US" u="none" baseline="0" dirty="0" smtClean="0"/>
              <a:t>Scripting layer</a:t>
            </a:r>
          </a:p>
          <a:p>
            <a:pPr marL="228600" indent="-228600">
              <a:buNone/>
            </a:pPr>
            <a:endParaRPr lang="en-US" u="none" baseline="0" dirty="0" smtClean="0"/>
          </a:p>
          <a:p>
            <a:pPr marL="228600" indent="-228600">
              <a:buNone/>
            </a:pPr>
            <a:r>
              <a:rPr lang="en-US" u="none" baseline="0" dirty="0" smtClean="0"/>
              <a:t>Backend layer:</a:t>
            </a:r>
          </a:p>
          <a:p>
            <a:pPr marL="228600" indent="-228600">
              <a:buNone/>
            </a:pPr>
            <a:r>
              <a:rPr lang="en-US" u="none" baseline="0" dirty="0" err="1" smtClean="0"/>
              <a:t>berisi</a:t>
            </a:r>
            <a:r>
              <a:rPr lang="en-US" u="none" baseline="0" dirty="0" smtClean="0"/>
              <a:t> </a:t>
            </a:r>
            <a:r>
              <a:rPr lang="en-US" u="none" baseline="0" dirty="0" err="1" smtClean="0"/>
              <a:t>FigureCanvas</a:t>
            </a:r>
            <a:r>
              <a:rPr lang="en-US" u="none" baseline="0" dirty="0" smtClean="0"/>
              <a:t>, renderer, </a:t>
            </a:r>
            <a:r>
              <a:rPr lang="en-US" u="none" baseline="0" dirty="0" err="1" smtClean="0"/>
              <a:t>dan</a:t>
            </a:r>
            <a:r>
              <a:rPr lang="en-US" u="none" baseline="0" dirty="0" smtClean="0"/>
              <a:t> Event.</a:t>
            </a:r>
          </a:p>
          <a:p>
            <a:pPr marL="228600" indent="-228600">
              <a:buNone/>
            </a:pPr>
            <a:endParaRPr lang="en-US" u="none" baseline="0" dirty="0" smtClean="0"/>
          </a:p>
          <a:p>
            <a:pPr marL="228600" indent="-228600">
              <a:buNone/>
            </a:pPr>
            <a:r>
              <a:rPr lang="en-US" u="none" baseline="0" dirty="0" smtClean="0"/>
              <a:t>Artist layer:</a:t>
            </a:r>
          </a:p>
          <a:p>
            <a:pPr marL="0" indent="-228600" algn="l">
              <a:buNone/>
            </a:pPr>
            <a:r>
              <a:rPr lang="en-US" u="none" baseline="0" dirty="0" err="1" smtClean="0"/>
              <a:t>Merupakan</a:t>
            </a:r>
            <a:r>
              <a:rPr lang="en-US" u="none" baseline="0" dirty="0" smtClean="0"/>
              <a:t> layer yang paling </a:t>
            </a:r>
            <a:r>
              <a:rPr lang="en-US" u="none" baseline="0" dirty="0" err="1" smtClean="0"/>
              <a:t>banyak</a:t>
            </a:r>
            <a:r>
              <a:rPr lang="en-US" u="none" baseline="0" dirty="0" smtClean="0"/>
              <a:t> </a:t>
            </a:r>
            <a:r>
              <a:rPr lang="en-US" u="none" baseline="0" dirty="0" err="1" smtClean="0"/>
              <a:t>melakukan</a:t>
            </a:r>
            <a:r>
              <a:rPr lang="en-US" u="none" baseline="0" dirty="0" smtClean="0"/>
              <a:t> </a:t>
            </a:r>
            <a:r>
              <a:rPr lang="en-US" u="none" baseline="0" dirty="0" err="1" smtClean="0"/>
              <a:t>pekerjaan</a:t>
            </a:r>
            <a:r>
              <a:rPr lang="en-US" u="none" baseline="0" dirty="0" smtClean="0"/>
              <a:t> </a:t>
            </a:r>
            <a:r>
              <a:rPr lang="en-US" u="none" baseline="0" dirty="0" err="1" smtClean="0"/>
              <a:t>dan</a:t>
            </a:r>
            <a:r>
              <a:rPr lang="en-US" u="none" baseline="0" dirty="0" smtClean="0"/>
              <a:t> </a:t>
            </a:r>
            <a:r>
              <a:rPr lang="en-US" u="none" baseline="0" dirty="0" err="1" smtClean="0"/>
              <a:t>biasanya</a:t>
            </a:r>
            <a:r>
              <a:rPr lang="en-US" u="none" baseline="0" dirty="0" smtClean="0"/>
              <a:t> </a:t>
            </a:r>
            <a:r>
              <a:rPr lang="en-US" u="none" baseline="0" dirty="0" err="1" smtClean="0"/>
              <a:t>merupakan</a:t>
            </a:r>
            <a:r>
              <a:rPr lang="en-US" u="none" baseline="0" dirty="0" smtClean="0"/>
              <a:t> </a:t>
            </a:r>
            <a:r>
              <a:rPr lang="en-US" u="none" baseline="0" dirty="0" err="1" smtClean="0"/>
              <a:t>paradigma</a:t>
            </a:r>
            <a:r>
              <a:rPr lang="en-US" u="none" baseline="0" dirty="0" smtClean="0"/>
              <a:t> </a:t>
            </a:r>
            <a:r>
              <a:rPr lang="en-US" u="none" baseline="0" dirty="0" err="1" smtClean="0"/>
              <a:t>pemrograman</a:t>
            </a:r>
            <a:r>
              <a:rPr lang="en-US" u="none" baseline="0" dirty="0" smtClean="0"/>
              <a:t> yang </a:t>
            </a:r>
            <a:r>
              <a:rPr lang="en-US" u="none" baseline="0" dirty="0" err="1" smtClean="0"/>
              <a:t>tepat</a:t>
            </a:r>
            <a:r>
              <a:rPr lang="en-US" u="none" baseline="0" dirty="0" smtClean="0"/>
              <a:t> </a:t>
            </a:r>
            <a:r>
              <a:rPr lang="en-US" u="none" baseline="0" dirty="0" err="1" smtClean="0"/>
              <a:t>ketika</a:t>
            </a:r>
            <a:r>
              <a:rPr lang="en-US" u="none" baseline="0" dirty="0" smtClean="0"/>
              <a:t> </a:t>
            </a:r>
            <a:r>
              <a:rPr lang="en-US" u="none" baseline="0" dirty="0" err="1" smtClean="0"/>
              <a:t>menulis</a:t>
            </a:r>
            <a:r>
              <a:rPr lang="en-US" u="none" baseline="0" dirty="0" smtClean="0"/>
              <a:t> server </a:t>
            </a:r>
            <a:r>
              <a:rPr lang="en-US" u="none" baseline="0" dirty="0" err="1" smtClean="0"/>
              <a:t>untuk</a:t>
            </a:r>
            <a:r>
              <a:rPr lang="en-US" u="none" baseline="0" dirty="0" smtClean="0"/>
              <a:t> </a:t>
            </a:r>
            <a:r>
              <a:rPr lang="en-US" u="none" baseline="0" dirty="0" err="1" smtClean="0"/>
              <a:t>aplikasi</a:t>
            </a:r>
            <a:r>
              <a:rPr lang="en-US" u="none" baseline="0" dirty="0" smtClean="0"/>
              <a:t> web, </a:t>
            </a:r>
            <a:r>
              <a:rPr lang="en-US" u="none" baseline="0" dirty="0" err="1" smtClean="0"/>
              <a:t>atau</a:t>
            </a:r>
            <a:r>
              <a:rPr lang="en-US" u="none" baseline="0" dirty="0" smtClean="0"/>
              <a:t> </a:t>
            </a:r>
            <a:r>
              <a:rPr lang="en-US" u="none" baseline="0" dirty="0" err="1" smtClean="0"/>
              <a:t>aplikasi</a:t>
            </a:r>
            <a:r>
              <a:rPr lang="en-US" u="none" baseline="0" dirty="0" smtClean="0"/>
              <a:t> </a:t>
            </a:r>
            <a:r>
              <a:rPr lang="en-US" u="none" baseline="0" dirty="0" err="1" smtClean="0"/>
              <a:t>antar</a:t>
            </a:r>
            <a:r>
              <a:rPr lang="en-US" u="none" baseline="0" dirty="0" smtClean="0"/>
              <a:t> </a:t>
            </a:r>
            <a:r>
              <a:rPr lang="en-US" u="none" baseline="0" dirty="0" err="1" smtClean="0"/>
              <a:t>muka</a:t>
            </a:r>
            <a:r>
              <a:rPr lang="en-US" u="none" baseline="0" dirty="0" smtClean="0"/>
              <a:t>, </a:t>
            </a:r>
            <a:r>
              <a:rPr lang="en-US" u="none" baseline="0" dirty="0" err="1" smtClean="0"/>
              <a:t>atau</a:t>
            </a:r>
            <a:r>
              <a:rPr lang="en-US" u="none" baseline="0" dirty="0" smtClean="0"/>
              <a:t> </a:t>
            </a:r>
            <a:r>
              <a:rPr lang="en-US" u="none" baseline="0" dirty="0" err="1" smtClean="0"/>
              <a:t>mungkin</a:t>
            </a:r>
            <a:r>
              <a:rPr lang="en-US" u="none" baseline="0" dirty="0" smtClean="0"/>
              <a:t> </a:t>
            </a:r>
            <a:r>
              <a:rPr lang="en-US" u="none" baseline="0" dirty="0" err="1" smtClean="0"/>
              <a:t>skrip</a:t>
            </a:r>
            <a:r>
              <a:rPr lang="en-US" u="none" baseline="0" dirty="0" smtClean="0"/>
              <a:t> </a:t>
            </a:r>
            <a:r>
              <a:rPr lang="en-US" u="none" baseline="0" dirty="0" err="1" smtClean="0"/>
              <a:t>untuk</a:t>
            </a:r>
            <a:r>
              <a:rPr lang="en-US" u="none" baseline="0" dirty="0" smtClean="0"/>
              <a:t> </a:t>
            </a:r>
            <a:r>
              <a:rPr lang="en-US" u="none" baseline="0" dirty="0" err="1" smtClean="0"/>
              <a:t>dibagikan</a:t>
            </a:r>
            <a:r>
              <a:rPr lang="en-US" u="none" baseline="0" dirty="0" smtClean="0"/>
              <a:t> </a:t>
            </a:r>
            <a:r>
              <a:rPr lang="en-US" u="none" baseline="0" dirty="0" err="1" smtClean="0"/>
              <a:t>dengan</a:t>
            </a:r>
            <a:r>
              <a:rPr lang="en-US" u="none" baseline="0" dirty="0" smtClean="0"/>
              <a:t> </a:t>
            </a:r>
            <a:r>
              <a:rPr lang="en-US" u="none" baseline="0" dirty="0" err="1" smtClean="0"/>
              <a:t>pengembang</a:t>
            </a:r>
            <a:r>
              <a:rPr lang="en-US" u="none" baseline="0" dirty="0" smtClean="0"/>
              <a:t> lain.</a:t>
            </a:r>
          </a:p>
          <a:p>
            <a:pPr marL="228600" indent="-228600" algn="l">
              <a:buNone/>
            </a:pPr>
            <a:endParaRPr lang="en-US" u="none" baseline="0" dirty="0" smtClean="0"/>
          </a:p>
          <a:p>
            <a:pPr marL="228600" indent="-228600" algn="l">
              <a:buNone/>
            </a:pPr>
            <a:r>
              <a:rPr lang="en-US" u="none" baseline="0" dirty="0" smtClean="0"/>
              <a:t>Scripting layer:</a:t>
            </a:r>
          </a:p>
          <a:p>
            <a:pPr marL="0" indent="-228600" algn="l">
              <a:buNone/>
            </a:pPr>
            <a:r>
              <a:rPr lang="en-US" u="none" baseline="0" dirty="0" err="1" smtClean="0"/>
              <a:t>merupakan</a:t>
            </a:r>
            <a:r>
              <a:rPr lang="en-US" u="none" baseline="0" dirty="0" smtClean="0"/>
              <a:t> </a:t>
            </a:r>
            <a:r>
              <a:rPr lang="en-US" u="none" baseline="0" dirty="0" err="1" smtClean="0"/>
              <a:t>lapisan</a:t>
            </a:r>
            <a:r>
              <a:rPr lang="en-US" u="none" baseline="0" dirty="0" smtClean="0"/>
              <a:t> yang </a:t>
            </a:r>
            <a:r>
              <a:rPr lang="en-US" u="none" baseline="0" dirty="0" err="1" smtClean="0"/>
              <a:t>sesuai</a:t>
            </a:r>
            <a:r>
              <a:rPr lang="en-US" u="none" baseline="0" dirty="0" smtClean="0"/>
              <a:t> </a:t>
            </a:r>
            <a:r>
              <a:rPr lang="en-US" u="none" baseline="0" dirty="0" err="1" smtClean="0"/>
              <a:t>untuk</a:t>
            </a:r>
            <a:r>
              <a:rPr lang="en-US" u="none" baseline="0" dirty="0" smtClean="0"/>
              <a:t> </a:t>
            </a:r>
            <a:r>
              <a:rPr lang="en-US" u="none" baseline="0" dirty="0" err="1" smtClean="0"/>
              <a:t>keperluan</a:t>
            </a:r>
            <a:r>
              <a:rPr lang="en-US" u="none" baseline="0" dirty="0" smtClean="0"/>
              <a:t> </a:t>
            </a:r>
            <a:r>
              <a:rPr lang="en-US" u="none" baseline="0" dirty="0" err="1" smtClean="0"/>
              <a:t>sehari-hari</a:t>
            </a:r>
            <a:r>
              <a:rPr lang="en-US" u="none" baseline="0" dirty="0" smtClean="0"/>
              <a:t> </a:t>
            </a:r>
            <a:r>
              <a:rPr lang="en-US" u="none" baseline="0" dirty="0" err="1" smtClean="0"/>
              <a:t>dan</a:t>
            </a:r>
            <a:r>
              <a:rPr lang="en-US" u="none" baseline="0" dirty="0" smtClean="0"/>
              <a:t> </a:t>
            </a:r>
            <a:r>
              <a:rPr lang="en-US" u="none" baseline="0" dirty="0" err="1" smtClean="0"/>
              <a:t>dianggap</a:t>
            </a:r>
            <a:r>
              <a:rPr lang="en-US" u="none" baseline="0" dirty="0" smtClean="0"/>
              <a:t> </a:t>
            </a:r>
            <a:r>
              <a:rPr lang="en-US" u="none" baseline="0" dirty="0" err="1" smtClean="0"/>
              <a:t>sebagai</a:t>
            </a:r>
            <a:r>
              <a:rPr lang="en-US" u="none" baseline="0" dirty="0" smtClean="0"/>
              <a:t> </a:t>
            </a:r>
            <a:r>
              <a:rPr lang="en-US" u="none" baseline="0" dirty="0" err="1" smtClean="0"/>
              <a:t>antarmuka</a:t>
            </a:r>
            <a:r>
              <a:rPr lang="en-US" u="none" baseline="0" dirty="0" smtClean="0"/>
              <a:t> </a:t>
            </a:r>
            <a:r>
              <a:rPr lang="en-US" u="none" baseline="0" dirty="0" err="1" smtClean="0"/>
              <a:t>skrip</a:t>
            </a:r>
            <a:r>
              <a:rPr lang="en-US" u="none" baseline="0" dirty="0" smtClean="0"/>
              <a:t> yang </a:t>
            </a:r>
            <a:r>
              <a:rPr lang="en-US" u="none" baseline="0" dirty="0" err="1" smtClean="0"/>
              <a:t>lebih</a:t>
            </a:r>
            <a:r>
              <a:rPr lang="en-US" u="none" baseline="0" dirty="0" smtClean="0"/>
              <a:t> </a:t>
            </a:r>
            <a:r>
              <a:rPr lang="en-US" u="none" baseline="0" dirty="0" err="1" smtClean="0"/>
              <a:t>ringan</a:t>
            </a:r>
            <a:r>
              <a:rPr lang="en-US" u="none" baseline="0" dirty="0" smtClean="0"/>
              <a:t> </a:t>
            </a:r>
            <a:r>
              <a:rPr lang="en-US" u="none" baseline="0" dirty="0" err="1" smtClean="0"/>
              <a:t>untuk</a:t>
            </a:r>
            <a:r>
              <a:rPr lang="en-US" u="none" baseline="0" dirty="0" smtClean="0"/>
              <a:t> </a:t>
            </a:r>
            <a:r>
              <a:rPr lang="en-US" u="none" baseline="0" dirty="0" err="1" smtClean="0"/>
              <a:t>menyederhanakan</a:t>
            </a:r>
            <a:r>
              <a:rPr lang="en-US" u="none" baseline="0" dirty="0" smtClean="0"/>
              <a:t> </a:t>
            </a:r>
            <a:r>
              <a:rPr lang="en-US" u="none" baseline="0" dirty="0" err="1" smtClean="0"/>
              <a:t>tugas-tugas</a:t>
            </a:r>
            <a:r>
              <a:rPr lang="en-US" u="none" baseline="0" dirty="0" smtClean="0"/>
              <a:t> </a:t>
            </a:r>
            <a:r>
              <a:rPr lang="en-US" u="none" baseline="0" dirty="0" err="1" smtClean="0"/>
              <a:t>umum</a:t>
            </a:r>
            <a:r>
              <a:rPr lang="en-US" u="none" baseline="0" dirty="0" smtClean="0"/>
              <a:t> </a:t>
            </a:r>
            <a:r>
              <a:rPr lang="en-US" u="none" baseline="0" dirty="0" err="1" smtClean="0"/>
              <a:t>dan</a:t>
            </a:r>
            <a:r>
              <a:rPr lang="en-US" u="none" baseline="0" dirty="0" smtClean="0"/>
              <a:t> </a:t>
            </a:r>
            <a:r>
              <a:rPr lang="en-US" u="none" baseline="0" dirty="0" err="1" smtClean="0"/>
              <a:t>untuk</a:t>
            </a:r>
            <a:r>
              <a:rPr lang="en-US" u="none" baseline="0" dirty="0" smtClean="0"/>
              <a:t> </a:t>
            </a:r>
            <a:r>
              <a:rPr lang="en-US" u="none" baseline="0" dirty="0" err="1" smtClean="0"/>
              <a:t>pembuatan</a:t>
            </a:r>
            <a:r>
              <a:rPr lang="en-US" u="none" baseline="0" dirty="0" smtClean="0"/>
              <a:t> </a:t>
            </a:r>
            <a:r>
              <a:rPr lang="en-US" u="none" baseline="0" dirty="0" err="1" smtClean="0"/>
              <a:t>grafik</a:t>
            </a:r>
            <a:r>
              <a:rPr lang="en-US" u="none" baseline="0" dirty="0" smtClean="0"/>
              <a:t> </a:t>
            </a:r>
            <a:r>
              <a:rPr lang="en-US" u="none" baseline="0" dirty="0" err="1" smtClean="0"/>
              <a:t>dan</a:t>
            </a:r>
            <a:r>
              <a:rPr lang="en-US" u="none" baseline="0" dirty="0" smtClean="0"/>
              <a:t> plot yang </a:t>
            </a:r>
            <a:r>
              <a:rPr lang="en-US" u="none" baseline="0" dirty="0" err="1" smtClean="0"/>
              <a:t>cepat</a:t>
            </a:r>
            <a:r>
              <a:rPr lang="en-US" u="none" baseline="0" dirty="0" smtClean="0"/>
              <a:t> </a:t>
            </a:r>
            <a:r>
              <a:rPr lang="en-US" u="none" baseline="0" dirty="0" err="1" smtClean="0"/>
              <a:t>dan</a:t>
            </a:r>
            <a:r>
              <a:rPr lang="en-US" u="none" baseline="0" dirty="0" smtClean="0"/>
              <a:t> </a:t>
            </a:r>
            <a:r>
              <a:rPr lang="en-US" u="none" baseline="0" dirty="0" err="1" smtClean="0"/>
              <a:t>mudah</a:t>
            </a:r>
            <a:r>
              <a:rPr lang="en-US" u="none" baseline="0" dirty="0" smtClean="0"/>
              <a:t> (</a:t>
            </a:r>
            <a:r>
              <a:rPr lang="en-US" u="none" baseline="0" dirty="0" err="1" smtClean="0"/>
              <a:t>menggunakan</a:t>
            </a:r>
            <a:r>
              <a:rPr lang="en-US" u="none" baseline="0" dirty="0" smtClean="0"/>
              <a:t> </a:t>
            </a:r>
            <a:r>
              <a:rPr lang="en-US" b="1" u="none" baseline="0" dirty="0" err="1" smtClean="0"/>
              <a:t>pyplot</a:t>
            </a:r>
            <a:r>
              <a:rPr lang="en-US" u="none" baseline="0" dirty="0" smtClean="0"/>
              <a:t>).</a:t>
            </a:r>
          </a:p>
          <a:p>
            <a:pPr marL="228600" indent="-228600">
              <a:buNone/>
            </a:pPr>
            <a:endParaRPr lang="en-US" u="none" baseline="0" dirty="0" smtClean="0"/>
          </a:p>
        </p:txBody>
      </p:sp>
      <p:sp>
        <p:nvSpPr>
          <p:cNvPr id="4" name="Slide Number Placeholder 3"/>
          <p:cNvSpPr>
            <a:spLocks noGrp="1"/>
          </p:cNvSpPr>
          <p:nvPr>
            <p:ph type="sldNum" sz="quarter" idx="10"/>
          </p:nvPr>
        </p:nvSpPr>
        <p:spPr/>
        <p:txBody>
          <a:bodyPr/>
          <a:lstStyle/>
          <a:p>
            <a:fld id="{CF48818C-C5E6-444A-A9F7-917A97CA3904}" type="slidenum">
              <a:rPr lang="id-ID" smtClean="0"/>
              <a:pPr/>
              <a:t>21</a:t>
            </a:fld>
            <a:endParaRPr lang="id-ID"/>
          </a:p>
        </p:txBody>
      </p:sp>
    </p:spTree>
    <p:extLst>
      <p:ext uri="{BB962C8B-B14F-4D97-AF65-F5344CB8AC3E}">
        <p14:creationId xmlns:p14="http://schemas.microsoft.com/office/powerpoint/2010/main" val="2009258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Layer ke-1</a:t>
            </a:r>
            <a:r>
              <a:rPr lang="en-US" baseline="0" dirty="0" smtClean="0"/>
              <a:t> </a:t>
            </a:r>
            <a:r>
              <a:rPr lang="en-US" baseline="0" dirty="0" err="1" smtClean="0"/>
              <a:t>adalah</a:t>
            </a:r>
            <a:r>
              <a:rPr lang="en-US" baseline="0" dirty="0" smtClean="0"/>
              <a:t> </a:t>
            </a:r>
            <a:r>
              <a:rPr lang="en-US" b="1" baseline="0" dirty="0" smtClean="0"/>
              <a:t>Backend Layer</a:t>
            </a:r>
            <a:r>
              <a:rPr lang="en-US" baseline="0" dirty="0" smtClean="0"/>
              <a:t>.</a:t>
            </a:r>
          </a:p>
          <a:p>
            <a:pPr marL="457200" marR="0" lvl="0" indent="-457200" algn="l" defTabSz="914400" rtl="0" eaLnBrk="1" fontAlgn="auto" latinLnBrk="0" hangingPunct="1">
              <a:lnSpc>
                <a:spcPct val="100000"/>
              </a:lnSpc>
              <a:spcBef>
                <a:spcPts val="1000"/>
              </a:spcBef>
              <a:spcAft>
                <a:spcPts val="0"/>
              </a:spcAft>
              <a:buClrTx/>
              <a:buSzTx/>
              <a:tabLst/>
              <a:defRPr/>
            </a:pPr>
            <a:r>
              <a:rPr lang="en-US" sz="1200" dirty="0" err="1" smtClean="0">
                <a:solidFill>
                  <a:schemeClr val="bg2">
                    <a:lumMod val="25000"/>
                  </a:schemeClr>
                </a:solidFill>
              </a:rPr>
              <a:t>Memiliki</a:t>
            </a:r>
            <a:r>
              <a:rPr lang="en-US" sz="1200" dirty="0" smtClean="0">
                <a:solidFill>
                  <a:schemeClr val="bg2">
                    <a:lumMod val="25000"/>
                  </a:schemeClr>
                </a:solidFill>
              </a:rPr>
              <a:t> 3 (</a:t>
            </a:r>
            <a:r>
              <a:rPr lang="en-US" sz="1200" dirty="0" err="1" smtClean="0">
                <a:solidFill>
                  <a:schemeClr val="bg2">
                    <a:lumMod val="25000"/>
                  </a:schemeClr>
                </a:solidFill>
              </a:rPr>
              <a:t>tiga</a:t>
            </a:r>
            <a:r>
              <a:rPr lang="en-US" sz="1200" dirty="0" smtClean="0">
                <a:solidFill>
                  <a:schemeClr val="bg2">
                    <a:lumMod val="25000"/>
                  </a:schemeClr>
                </a:solidFill>
              </a:rPr>
              <a:t>) class </a:t>
            </a:r>
            <a:r>
              <a:rPr lang="en-US" sz="1200" dirty="0" err="1" smtClean="0">
                <a:solidFill>
                  <a:schemeClr val="bg2">
                    <a:lumMod val="25000"/>
                  </a:schemeClr>
                </a:solidFill>
              </a:rPr>
              <a:t>antarmuka</a:t>
            </a:r>
            <a:r>
              <a:rPr lang="en-US" sz="1200" dirty="0" smtClean="0">
                <a:solidFill>
                  <a:schemeClr val="bg2">
                    <a:lumMod val="25000"/>
                  </a:schemeClr>
                </a:solidFill>
              </a:rPr>
              <a:t>:</a:t>
            </a:r>
          </a:p>
          <a:p>
            <a:pPr marL="457200" indent="-457200">
              <a:buFont typeface="+mj-lt"/>
              <a:buAutoNum type="arabicPeriod"/>
            </a:pPr>
            <a:r>
              <a:rPr lang="en-US" sz="1100" dirty="0" err="1" smtClean="0"/>
              <a:t>FigureCanvas</a:t>
            </a:r>
            <a:r>
              <a:rPr lang="en-US" sz="1100" dirty="0" smtClean="0"/>
              <a:t>: </a:t>
            </a:r>
            <a:r>
              <a:rPr lang="en-US" sz="1100" b="1" dirty="0" err="1" smtClean="0"/>
              <a:t>matplotlib.backend_bases.FigureCnvas</a:t>
            </a:r>
            <a:endParaRPr lang="en-US" sz="1100" b="1" dirty="0" smtClean="0"/>
          </a:p>
          <a:p>
            <a:pPr marL="457200" indent="-457200">
              <a:buNone/>
            </a:pPr>
            <a:r>
              <a:rPr lang="en-US" sz="1100" dirty="0" smtClean="0"/>
              <a:t>	</a:t>
            </a:r>
            <a:r>
              <a:rPr lang="sv-SE" sz="1100" dirty="0" smtClean="0"/>
              <a:t> Mencakup area tempat untuk menggambar</a:t>
            </a:r>
            <a:r>
              <a:rPr lang="en-US" sz="1100" dirty="0" smtClean="0"/>
              <a:t>  </a:t>
            </a:r>
          </a:p>
          <a:p>
            <a:pPr marL="457200" indent="-457200">
              <a:buFont typeface="+mj-lt"/>
              <a:buAutoNum type="arabicPeriod" startAt="2"/>
            </a:pPr>
            <a:r>
              <a:rPr lang="en-US" sz="1100" dirty="0" smtClean="0"/>
              <a:t>Renderer: </a:t>
            </a:r>
            <a:r>
              <a:rPr lang="en-US" sz="1100" b="1" dirty="0" err="1" smtClean="0"/>
              <a:t>matplotlib_backend_bases.Renderer</a:t>
            </a:r>
            <a:endParaRPr lang="en-US" sz="1100" b="1" dirty="0" smtClean="0"/>
          </a:p>
          <a:p>
            <a:pPr marL="457200" indent="-457200">
              <a:buNone/>
            </a:pPr>
            <a:r>
              <a:rPr lang="en-US" sz="1100" dirty="0" smtClean="0"/>
              <a:t>	</a:t>
            </a:r>
            <a:r>
              <a:rPr lang="en-US" sz="1100" dirty="0" err="1" smtClean="0"/>
              <a:t>Bagaimana</a:t>
            </a:r>
            <a:r>
              <a:rPr lang="en-US" sz="1100" dirty="0" smtClean="0"/>
              <a:t> </a:t>
            </a:r>
            <a:r>
              <a:rPr lang="en-US" sz="1100" dirty="0" err="1" smtClean="0"/>
              <a:t>menggambar</a:t>
            </a:r>
            <a:r>
              <a:rPr lang="en-US" sz="1100" dirty="0" smtClean="0"/>
              <a:t> </a:t>
            </a:r>
            <a:r>
              <a:rPr lang="en-US" sz="1100" dirty="0" err="1" smtClean="0"/>
              <a:t>pada</a:t>
            </a:r>
            <a:r>
              <a:rPr lang="en-US" sz="1100" dirty="0" smtClean="0"/>
              <a:t> </a:t>
            </a:r>
            <a:r>
              <a:rPr lang="en-US" sz="1100" dirty="0" err="1" smtClean="0"/>
              <a:t>FigureCanvas</a:t>
            </a:r>
            <a:endParaRPr lang="en-US" sz="1100" dirty="0" smtClean="0"/>
          </a:p>
          <a:p>
            <a:pPr marL="457200" indent="-457200">
              <a:buFont typeface="+mj-lt"/>
              <a:buAutoNum type="arabicPeriod" startAt="3"/>
            </a:pPr>
            <a:r>
              <a:rPr lang="en-US" sz="1100" dirty="0" smtClean="0"/>
              <a:t>Event: </a:t>
            </a:r>
            <a:r>
              <a:rPr lang="en-US" sz="1100" b="1" dirty="0" err="1" smtClean="0"/>
              <a:t>matplotlib.backend_bases.Event</a:t>
            </a:r>
            <a:endParaRPr lang="en-US" sz="1100" b="1" dirty="0" smtClean="0"/>
          </a:p>
          <a:p>
            <a:pPr marL="457200" indent="-457200">
              <a:buNone/>
            </a:pPr>
            <a:r>
              <a:rPr lang="en-US" sz="1100" dirty="0" smtClean="0"/>
              <a:t>	</a:t>
            </a:r>
            <a:r>
              <a:rPr lang="en-US" sz="1100" dirty="0" err="1" smtClean="0"/>
              <a:t>Menangani</a:t>
            </a:r>
            <a:r>
              <a:rPr lang="en-US" sz="1100" dirty="0" smtClean="0"/>
              <a:t> input </a:t>
            </a:r>
            <a:r>
              <a:rPr lang="en-US" sz="1100" dirty="0" err="1" smtClean="0"/>
              <a:t>pengguna</a:t>
            </a:r>
            <a:r>
              <a:rPr lang="en-US" sz="1100" dirty="0" smtClean="0"/>
              <a:t>, </a:t>
            </a:r>
            <a:r>
              <a:rPr lang="en-US" sz="1100" dirty="0" err="1" smtClean="0"/>
              <a:t>seperti</a:t>
            </a:r>
            <a:r>
              <a:rPr lang="en-US" sz="1100" dirty="0" smtClean="0"/>
              <a:t> </a:t>
            </a:r>
            <a:r>
              <a:rPr lang="en-US" sz="1100" dirty="0" err="1" smtClean="0"/>
              <a:t>klik</a:t>
            </a:r>
            <a:r>
              <a:rPr lang="en-US" sz="1100" dirty="0" smtClean="0"/>
              <a:t> mouse </a:t>
            </a:r>
            <a:r>
              <a:rPr lang="en-US" sz="1100" dirty="0" err="1" smtClean="0"/>
              <a:t>dan</a:t>
            </a:r>
            <a:r>
              <a:rPr lang="en-US" sz="1100" dirty="0" smtClean="0"/>
              <a:t> </a:t>
            </a:r>
            <a:r>
              <a:rPr lang="en-US" sz="1100" dirty="0" err="1" smtClean="0"/>
              <a:t>tekanan</a:t>
            </a:r>
            <a:r>
              <a:rPr lang="en-US" sz="1100" dirty="0" smtClean="0"/>
              <a:t>/</a:t>
            </a:r>
            <a:r>
              <a:rPr lang="en-US" sz="1100" dirty="0" err="1" smtClean="0"/>
              <a:t>gerakan</a:t>
            </a:r>
            <a:r>
              <a:rPr lang="en-US" sz="1100" dirty="0" smtClean="0"/>
              <a:t> </a:t>
            </a:r>
            <a:r>
              <a:rPr lang="en-US" sz="1100" dirty="0" err="1" smtClean="0"/>
              <a:t>pada</a:t>
            </a:r>
            <a:r>
              <a:rPr lang="en-US" sz="1100" dirty="0" smtClean="0"/>
              <a:t> keyboard</a:t>
            </a:r>
          </a:p>
          <a:p>
            <a:pPr marL="457200" marR="0" lvl="0" indent="-457200" algn="l" defTabSz="914400" rtl="0" eaLnBrk="1" fontAlgn="auto" latinLnBrk="0" hangingPunct="1">
              <a:lnSpc>
                <a:spcPct val="100000"/>
              </a:lnSpc>
              <a:spcBef>
                <a:spcPts val="1000"/>
              </a:spcBef>
              <a:spcAft>
                <a:spcPts val="0"/>
              </a:spcAft>
              <a:buClrTx/>
              <a:buSzTx/>
              <a:tabLst/>
              <a:defRPr/>
            </a:pPr>
            <a:endParaRPr kumimoji="0" lang="id-ID" sz="1100" i="0" strike="noStrike" kern="1200" cap="none" spc="0" normalizeH="0" baseline="0" noProof="0" dirty="0" smtClean="0">
              <a:ln>
                <a:noFill/>
              </a:ln>
              <a:solidFill>
                <a:schemeClr val="bg2">
                  <a:lumMod val="25000"/>
                </a:schemeClr>
              </a:solidFill>
              <a:effectLst/>
              <a:uLnTx/>
              <a:uFillTx/>
              <a:latin typeface="+mn-lt"/>
              <a:ea typeface="+mn-ea"/>
              <a:cs typeface="+mn-cs"/>
            </a:endParaRPr>
          </a:p>
          <a:p>
            <a:endParaRPr lang="en-US" baseline="0" dirty="0" smtClean="0"/>
          </a:p>
          <a:p>
            <a:r>
              <a:rPr lang="en-US" baseline="0" dirty="0" err="1" smtClean="0"/>
              <a:t>Versi</a:t>
            </a:r>
            <a:r>
              <a:rPr lang="en-US" baseline="0" dirty="0" smtClean="0"/>
              <a:t> </a:t>
            </a:r>
            <a:r>
              <a:rPr lang="en-US" baseline="0" dirty="0" err="1" smtClean="0"/>
              <a:t>Bahasa</a:t>
            </a:r>
            <a:r>
              <a:rPr lang="en-US" baseline="0" dirty="0" smtClean="0"/>
              <a:t> </a:t>
            </a:r>
            <a:r>
              <a:rPr lang="en-US" baseline="0" dirty="0" err="1" smtClean="0"/>
              <a:t>Inggris</a:t>
            </a:r>
            <a:r>
              <a:rPr lang="en-US"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2">
                    <a:lumMod val="25000"/>
                  </a:schemeClr>
                </a:solidFill>
              </a:rPr>
              <a:t>Has three built-in abstract interface </a:t>
            </a:r>
            <a:r>
              <a:rPr lang="en-US" sz="1200" dirty="0" err="1" smtClean="0">
                <a:solidFill>
                  <a:schemeClr val="bg2">
                    <a:lumMod val="25000"/>
                  </a:schemeClr>
                </a:solidFill>
              </a:rPr>
              <a:t>clasess</a:t>
            </a:r>
            <a:endParaRPr lang="en-US" sz="1200" dirty="0" smtClean="0">
              <a:solidFill>
                <a:schemeClr val="bg2">
                  <a:lumMod val="25000"/>
                </a:schemeClr>
              </a:solidFill>
            </a:endParaRPr>
          </a:p>
          <a:p>
            <a:pPr marL="457200" indent="-457200">
              <a:buFont typeface="+mj-lt"/>
              <a:buAutoNum type="arabicPeriod"/>
            </a:pPr>
            <a:r>
              <a:rPr lang="en-US" sz="1100" dirty="0" err="1" smtClean="0"/>
              <a:t>FigureCanvas</a:t>
            </a:r>
            <a:r>
              <a:rPr lang="en-US" sz="1100" dirty="0" smtClean="0"/>
              <a:t>: </a:t>
            </a:r>
            <a:r>
              <a:rPr lang="en-US" sz="1100" dirty="0" err="1" smtClean="0"/>
              <a:t>matplotlib.backend_bases.FigureCnvas</a:t>
            </a:r>
            <a:endParaRPr lang="en-US" sz="1100" dirty="0" smtClean="0"/>
          </a:p>
          <a:p>
            <a:pPr marL="457200" indent="-457200">
              <a:buNone/>
            </a:pPr>
            <a:r>
              <a:rPr lang="en-US" sz="1100" dirty="0" smtClean="0"/>
              <a:t>	Encompasses the area onto which the figure is drawn  </a:t>
            </a:r>
          </a:p>
          <a:p>
            <a:pPr marL="457200" indent="-457200">
              <a:buFont typeface="+mj-lt"/>
              <a:buAutoNum type="arabicPeriod" startAt="2"/>
            </a:pPr>
            <a:r>
              <a:rPr lang="en-US" sz="1100" dirty="0" smtClean="0"/>
              <a:t>Renderer: </a:t>
            </a:r>
            <a:r>
              <a:rPr lang="en-US" sz="1100" dirty="0" err="1" smtClean="0"/>
              <a:t>matplotlib_backend_bases.Renderer</a:t>
            </a:r>
            <a:endParaRPr lang="en-US" sz="1100" dirty="0" smtClean="0"/>
          </a:p>
          <a:p>
            <a:pPr marL="457200" indent="-457200">
              <a:buNone/>
            </a:pPr>
            <a:r>
              <a:rPr lang="en-US" sz="1100" dirty="0" smtClean="0"/>
              <a:t>	Knows how to draw on the </a:t>
            </a:r>
            <a:r>
              <a:rPr lang="en-US" sz="1100" dirty="0" err="1" smtClean="0"/>
              <a:t>FigureCanvas</a:t>
            </a:r>
            <a:endParaRPr lang="en-US" sz="1100" dirty="0" smtClean="0"/>
          </a:p>
          <a:p>
            <a:pPr marL="457200" indent="-457200">
              <a:buFont typeface="+mj-lt"/>
              <a:buAutoNum type="arabicPeriod" startAt="3"/>
            </a:pPr>
            <a:r>
              <a:rPr lang="en-US" sz="1100" dirty="0" smtClean="0"/>
              <a:t>Event: </a:t>
            </a:r>
            <a:r>
              <a:rPr lang="en-US" sz="1100" dirty="0" err="1" smtClean="0"/>
              <a:t>matplotlib.backend_bases.Event</a:t>
            </a:r>
            <a:endParaRPr lang="en-US" sz="1100" dirty="0" smtClean="0"/>
          </a:p>
          <a:p>
            <a:pPr marL="457200" indent="-457200">
              <a:buNone/>
            </a:pPr>
            <a:r>
              <a:rPr lang="en-US" sz="1100" dirty="0" smtClean="0"/>
              <a:t>	Handles user inputs such as keyboard strokes and mouse clicks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100" i="0" strike="noStrike" kern="1200" cap="none" spc="0" normalizeH="0" baseline="0" noProof="0" dirty="0" smtClean="0">
              <a:ln>
                <a:noFill/>
              </a:ln>
              <a:solidFill>
                <a:schemeClr val="bg2">
                  <a:lumMod val="25000"/>
                </a:schemeClr>
              </a:solidFill>
              <a:effectLst/>
              <a:uLnTx/>
              <a:uFillTx/>
              <a:latin typeface="+mn-lt"/>
              <a:ea typeface="+mn-ea"/>
              <a:cs typeface="+mn-cs"/>
            </a:endParaRPr>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22</a:t>
            </a:fld>
            <a:endParaRPr lang="id-ID"/>
          </a:p>
        </p:txBody>
      </p:sp>
    </p:spTree>
    <p:extLst>
      <p:ext uri="{BB962C8B-B14F-4D97-AF65-F5344CB8AC3E}">
        <p14:creationId xmlns:p14="http://schemas.microsoft.com/office/powerpoint/2010/main" val="1760421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Visualisasi</a:t>
            </a:r>
            <a:r>
              <a:rPr lang="en-US" dirty="0" smtClean="0"/>
              <a:t> data </a:t>
            </a:r>
            <a:r>
              <a:rPr lang="en-US" dirty="0" err="1" smtClean="0"/>
              <a:t>dilakukan</a:t>
            </a:r>
            <a:r>
              <a:rPr lang="en-US" dirty="0" smtClean="0"/>
              <a:t> </a:t>
            </a:r>
            <a:r>
              <a:rPr lang="en-US" dirty="0" err="1" smtClean="0"/>
              <a:t>dengan</a:t>
            </a:r>
            <a:r>
              <a:rPr lang="en-US" dirty="0" smtClean="0"/>
              <a:t> </a:t>
            </a:r>
            <a:r>
              <a:rPr lang="en-US" dirty="0" err="1" smtClean="0"/>
              <a:t>alasan</a:t>
            </a:r>
            <a:r>
              <a:rPr lang="en-US" dirty="0" smtClean="0"/>
              <a:t> </a:t>
            </a:r>
            <a:r>
              <a:rPr lang="en-US" dirty="0" err="1" smtClean="0"/>
              <a:t>sebagai</a:t>
            </a:r>
            <a:r>
              <a:rPr lang="en-US" dirty="0" smtClean="0"/>
              <a:t> </a:t>
            </a:r>
            <a:r>
              <a:rPr lang="en-US" dirty="0" err="1" smtClean="0"/>
              <a:t>berikut</a:t>
            </a:r>
            <a:r>
              <a:rPr lang="en-US" dirty="0" smtClean="0"/>
              <a:t>:</a:t>
            </a:r>
          </a:p>
          <a:p>
            <a:pPr marL="457200" indent="-457200">
              <a:buFont typeface="+mj-lt"/>
              <a:buAutoNum type="arabicPeriod"/>
            </a:pPr>
            <a:r>
              <a:rPr lang="en-US" dirty="0" err="1" smtClean="0"/>
              <a:t>Untuk</a:t>
            </a:r>
            <a:r>
              <a:rPr lang="en-US" dirty="0" smtClean="0"/>
              <a:t> </a:t>
            </a:r>
            <a:r>
              <a:rPr lang="en-US" dirty="0" err="1" smtClean="0"/>
              <a:t>melakukan</a:t>
            </a:r>
            <a:r>
              <a:rPr lang="en-US" dirty="0" smtClean="0"/>
              <a:t> </a:t>
            </a:r>
            <a:r>
              <a:rPr lang="en-US" dirty="0" err="1" smtClean="0"/>
              <a:t>eksplorasi</a:t>
            </a:r>
            <a:r>
              <a:rPr lang="en-US" dirty="0" smtClean="0"/>
              <a:t> </a:t>
            </a:r>
            <a:r>
              <a:rPr lang="en-US" dirty="0" err="1" smtClean="0"/>
              <a:t>pada</a:t>
            </a:r>
            <a:r>
              <a:rPr lang="en-US" dirty="0" smtClean="0"/>
              <a:t> </a:t>
            </a:r>
            <a:r>
              <a:rPr lang="en-US" dirty="0" err="1" smtClean="0"/>
              <a:t>analisis</a:t>
            </a:r>
            <a:r>
              <a:rPr lang="en-US" dirty="0" smtClean="0"/>
              <a:t> data </a:t>
            </a:r>
            <a:endParaRPr lang="id-ID" dirty="0" smtClean="0"/>
          </a:p>
          <a:p>
            <a:pPr marL="457200" indent="-457200">
              <a:buFont typeface="+mj-lt"/>
              <a:buAutoNum type="arabicPeriod"/>
            </a:pPr>
            <a:r>
              <a:rPr lang="en-US" dirty="0" err="1" smtClean="0"/>
              <a:t>Mengkomunikasikan</a:t>
            </a:r>
            <a:r>
              <a:rPr lang="en-US" dirty="0" smtClean="0"/>
              <a:t> data </a:t>
            </a:r>
            <a:r>
              <a:rPr lang="en-US" dirty="0" err="1" smtClean="0"/>
              <a:t>dengan</a:t>
            </a:r>
            <a:r>
              <a:rPr lang="en-US" dirty="0" smtClean="0"/>
              <a:t> </a:t>
            </a:r>
            <a:r>
              <a:rPr lang="en-US" dirty="0" err="1" smtClean="0"/>
              <a:t>jelas</a:t>
            </a:r>
            <a:endParaRPr lang="en-US" dirty="0" smtClean="0"/>
          </a:p>
          <a:p>
            <a:pPr marL="457200" indent="-457200">
              <a:buFont typeface="+mj-lt"/>
              <a:buAutoNum type="arabicPeriod"/>
            </a:pPr>
            <a:r>
              <a:rPr lang="en-US" dirty="0" err="1" smtClean="0"/>
              <a:t>Representasi</a:t>
            </a:r>
            <a:r>
              <a:rPr lang="en-US" dirty="0" smtClean="0"/>
              <a:t> data agar </a:t>
            </a:r>
            <a:r>
              <a:rPr lang="en-US" dirty="0" err="1" smtClean="0"/>
              <a:t>tidak</a:t>
            </a:r>
            <a:r>
              <a:rPr lang="en-US" dirty="0" smtClean="0"/>
              <a:t> </a:t>
            </a:r>
            <a:r>
              <a:rPr lang="en-US" dirty="0" err="1" smtClean="0"/>
              <a:t>ada</a:t>
            </a:r>
            <a:r>
              <a:rPr lang="en-US" dirty="0" smtClean="0"/>
              <a:t> data yang bias</a:t>
            </a:r>
          </a:p>
          <a:p>
            <a:pPr marL="457200" indent="-457200">
              <a:buFont typeface="+mj-lt"/>
              <a:buAutoNum type="arabicPeriod"/>
            </a:pPr>
            <a:r>
              <a:rPr lang="en-US" dirty="0" err="1" smtClean="0"/>
              <a:t>Digunakan</a:t>
            </a:r>
            <a:r>
              <a:rPr lang="en-US" dirty="0" smtClean="0"/>
              <a:t> </a:t>
            </a:r>
            <a:r>
              <a:rPr lang="en-US" dirty="0" err="1" smtClean="0"/>
              <a:t>untuk</a:t>
            </a:r>
            <a:r>
              <a:rPr lang="en-US" dirty="0" smtClean="0"/>
              <a:t> </a:t>
            </a:r>
            <a:r>
              <a:rPr lang="en-US" dirty="0" err="1" smtClean="0"/>
              <a:t>mendukung</a:t>
            </a:r>
            <a:r>
              <a:rPr lang="en-US" dirty="0" smtClean="0"/>
              <a:t> </a:t>
            </a:r>
            <a:r>
              <a:rPr lang="en-US" dirty="0" err="1" smtClean="0"/>
              <a:t>rekomendasi</a:t>
            </a:r>
            <a:r>
              <a:rPr lang="en-US" dirty="0" smtClean="0"/>
              <a:t> </a:t>
            </a:r>
            <a:r>
              <a:rPr lang="en-US" dirty="0" err="1" smtClean="0"/>
              <a:t>kepada</a:t>
            </a:r>
            <a:r>
              <a:rPr lang="en-US" dirty="0" smtClean="0"/>
              <a:t> </a:t>
            </a:r>
            <a:r>
              <a:rPr lang="en-US" dirty="0" err="1" smtClean="0"/>
              <a:t>para</a:t>
            </a:r>
            <a:r>
              <a:rPr lang="en-US" dirty="0" smtClean="0"/>
              <a:t> </a:t>
            </a:r>
            <a:r>
              <a:rPr lang="en-US" dirty="0" err="1" smtClean="0"/>
              <a:t>pemangku</a:t>
            </a:r>
            <a:r>
              <a:rPr lang="en-US" dirty="0" smtClean="0"/>
              <a:t> </a:t>
            </a:r>
            <a:r>
              <a:rPr lang="en-US" dirty="0" err="1" smtClean="0"/>
              <a:t>kepentingan</a:t>
            </a:r>
            <a:r>
              <a:rPr lang="en-US" dirty="0" smtClean="0"/>
              <a:t> (stakeholders) yang </a:t>
            </a:r>
            <a:r>
              <a:rPr lang="en-US" dirty="0" err="1" smtClean="0"/>
              <a:t>berbeda-beda</a:t>
            </a:r>
            <a:endParaRPr lang="en-US" dirty="0" smtClean="0"/>
          </a:p>
          <a:p>
            <a:endParaRPr lang="en-US" dirty="0" smtClean="0"/>
          </a:p>
          <a:p>
            <a:endParaRPr lang="en-US" dirty="0" smtClean="0"/>
          </a:p>
          <a:p>
            <a:r>
              <a:rPr lang="en-US" dirty="0" err="1" smtClean="0"/>
              <a:t>Dalam</a:t>
            </a:r>
            <a:r>
              <a:rPr lang="en-US" dirty="0" smtClean="0"/>
              <a:t> </a:t>
            </a:r>
            <a:r>
              <a:rPr lang="en-US" dirty="0" err="1" smtClean="0"/>
              <a:t>bahasa</a:t>
            </a:r>
            <a:r>
              <a:rPr lang="en-US" dirty="0" smtClean="0"/>
              <a:t> </a:t>
            </a:r>
            <a:r>
              <a:rPr lang="en-US" dirty="0" err="1" smtClean="0"/>
              <a:t>Inggris</a:t>
            </a:r>
            <a:r>
              <a:rPr lang="en-US" dirty="0" smtClean="0"/>
              <a:t>:</a:t>
            </a:r>
          </a:p>
          <a:p>
            <a:pPr marL="457200" indent="-457200">
              <a:buFont typeface="+mj-lt"/>
              <a:buAutoNum type="arabicPeriod"/>
            </a:pPr>
            <a:r>
              <a:rPr lang="en-US" dirty="0" smtClean="0"/>
              <a:t>For exploratory data analysis</a:t>
            </a:r>
            <a:endParaRPr lang="id-ID" dirty="0" smtClean="0"/>
          </a:p>
          <a:p>
            <a:pPr marL="457200" indent="-457200">
              <a:buFont typeface="+mj-lt"/>
              <a:buAutoNum type="arabicPeriod"/>
            </a:pPr>
            <a:r>
              <a:rPr lang="en-US" dirty="0" smtClean="0"/>
              <a:t>Communicate data clearly</a:t>
            </a:r>
          </a:p>
          <a:p>
            <a:pPr marL="457200" indent="-457200">
              <a:buFont typeface="+mj-lt"/>
              <a:buAutoNum type="arabicPeriod"/>
            </a:pPr>
            <a:r>
              <a:rPr lang="en-US" dirty="0" smtClean="0"/>
              <a:t>Share unbiased representation of data</a:t>
            </a:r>
          </a:p>
          <a:p>
            <a:pPr marL="457200" indent="-457200">
              <a:buFont typeface="+mj-lt"/>
              <a:buAutoNum type="arabicPeriod"/>
            </a:pPr>
            <a:r>
              <a:rPr lang="en-US" dirty="0" smtClean="0"/>
              <a:t>Use them to support recommendations to different stakeholders</a:t>
            </a:r>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4</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Layer ke-2</a:t>
            </a:r>
            <a:r>
              <a:rPr lang="en-US" baseline="0" dirty="0" smtClean="0"/>
              <a:t> </a:t>
            </a:r>
            <a:r>
              <a:rPr lang="en-US" baseline="0" dirty="0" err="1" smtClean="0"/>
              <a:t>adalah</a:t>
            </a:r>
            <a:r>
              <a:rPr lang="en-US" baseline="0" dirty="0" smtClean="0"/>
              <a:t> </a:t>
            </a:r>
            <a:r>
              <a:rPr lang="en-US" b="1" baseline="0" dirty="0" smtClean="0"/>
              <a:t>Artist Layer</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Artist layer </a:t>
            </a:r>
            <a:r>
              <a:rPr lang="en-US" baseline="0" dirty="0" err="1" smtClean="0"/>
              <a:t>adalah</a:t>
            </a:r>
            <a:r>
              <a:rPr lang="en-US" baseline="0" dirty="0" smtClean="0"/>
              <a:t> </a:t>
            </a:r>
            <a:r>
              <a:rPr lang="en-US" baseline="0" dirty="0" err="1" smtClean="0"/>
              <a:t>objek</a:t>
            </a:r>
            <a:r>
              <a:rPr lang="en-US" baseline="0" dirty="0" smtClean="0"/>
              <a:t> </a:t>
            </a:r>
            <a:r>
              <a:rPr lang="en-US" baseline="0" dirty="0" err="1" smtClean="0"/>
              <a:t>tahu</a:t>
            </a:r>
            <a:r>
              <a:rPr lang="en-US" baseline="0" dirty="0" smtClean="0"/>
              <a:t> </a:t>
            </a:r>
            <a:r>
              <a:rPr lang="en-US" baseline="0" dirty="0" err="1" smtClean="0"/>
              <a:t>cara</a:t>
            </a:r>
            <a:r>
              <a:rPr lang="en-US" baseline="0" dirty="0" smtClean="0"/>
              <a:t> </a:t>
            </a:r>
            <a:r>
              <a:rPr lang="en-US" baseline="0" dirty="0" err="1" smtClean="0"/>
              <a:t>menggunakan</a:t>
            </a:r>
            <a:r>
              <a:rPr lang="en-US" baseline="0" dirty="0" smtClean="0"/>
              <a:t> Renderer </a:t>
            </a:r>
            <a:r>
              <a:rPr lang="en-US" baseline="0" dirty="0" err="1" smtClean="0"/>
              <a:t>dan</a:t>
            </a:r>
            <a:r>
              <a:rPr lang="en-US" baseline="0" dirty="0" smtClean="0"/>
              <a:t> </a:t>
            </a:r>
            <a:r>
              <a:rPr lang="en-US" baseline="0" dirty="0" err="1" smtClean="0"/>
              <a:t>menggunakannya</a:t>
            </a:r>
            <a:r>
              <a:rPr lang="en-US" baseline="0" dirty="0" smtClean="0"/>
              <a:t> </a:t>
            </a:r>
            <a:r>
              <a:rPr lang="en-US" baseline="0" dirty="0" err="1" smtClean="0"/>
              <a:t>untuk</a:t>
            </a:r>
            <a:r>
              <a:rPr lang="en-US" baseline="0" dirty="0" smtClean="0"/>
              <a:t> </a:t>
            </a:r>
            <a:r>
              <a:rPr lang="en-US" baseline="0" dirty="0" err="1" smtClean="0"/>
              <a:t>menggambar</a:t>
            </a:r>
            <a:r>
              <a:rPr lang="en-US" baseline="0" dirty="0" smtClean="0"/>
              <a:t> </a:t>
            </a:r>
            <a:r>
              <a:rPr lang="en-US" baseline="0" dirty="0" err="1" smtClean="0"/>
              <a:t>pada</a:t>
            </a:r>
            <a:r>
              <a:rPr lang="en-US" baseline="0" dirty="0" smtClean="0"/>
              <a:t> canvas.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Semua</a:t>
            </a:r>
            <a:r>
              <a:rPr lang="en-US" baseline="0" dirty="0" smtClean="0"/>
              <a:t> yang </a:t>
            </a:r>
            <a:r>
              <a:rPr lang="en-US" baseline="0" dirty="0" err="1" smtClean="0"/>
              <a:t>dilihat</a:t>
            </a:r>
            <a:r>
              <a:rPr lang="en-US" baseline="0" dirty="0" smtClean="0"/>
              <a:t> </a:t>
            </a:r>
            <a:r>
              <a:rPr lang="en-US" baseline="0" dirty="0" err="1" smtClean="0"/>
              <a:t>pada</a:t>
            </a:r>
            <a:r>
              <a:rPr lang="en-US" baseline="0" dirty="0" smtClean="0"/>
              <a:t> </a:t>
            </a:r>
            <a:r>
              <a:rPr lang="en-US" baseline="0" dirty="0" err="1" smtClean="0"/>
              <a:t>figur</a:t>
            </a:r>
            <a:r>
              <a:rPr lang="en-US" baseline="0" dirty="0" smtClean="0"/>
              <a:t> </a:t>
            </a:r>
            <a:r>
              <a:rPr lang="en-US" baseline="0" dirty="0" err="1" smtClean="0"/>
              <a:t>Matplotlib</a:t>
            </a:r>
            <a:r>
              <a:rPr lang="en-US" baseline="0" dirty="0" smtClean="0"/>
              <a:t> </a:t>
            </a:r>
            <a:r>
              <a:rPr lang="en-US" baseline="0" dirty="0" err="1" smtClean="0"/>
              <a:t>adalah</a:t>
            </a:r>
            <a:r>
              <a:rPr lang="en-US" baseline="0" dirty="0" smtClean="0"/>
              <a:t> Artist instance.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Judul</a:t>
            </a:r>
            <a:r>
              <a:rPr lang="en-US" baseline="0" dirty="0" smtClean="0"/>
              <a:t> (title), </a:t>
            </a:r>
            <a:r>
              <a:rPr lang="en-US" baseline="0" dirty="0" err="1" smtClean="0"/>
              <a:t>garis</a:t>
            </a:r>
            <a:r>
              <a:rPr lang="en-US" baseline="0" dirty="0" smtClean="0"/>
              <a:t> (lines), label </a:t>
            </a:r>
            <a:r>
              <a:rPr lang="en-US" baseline="0" dirty="0" err="1" smtClean="0"/>
              <a:t>centang</a:t>
            </a:r>
            <a:r>
              <a:rPr lang="en-US" baseline="0" dirty="0" smtClean="0"/>
              <a:t> (tick tables), </a:t>
            </a:r>
            <a:r>
              <a:rPr lang="en-US" baseline="0" dirty="0" err="1" smtClean="0"/>
              <a:t>gambar</a:t>
            </a:r>
            <a:r>
              <a:rPr lang="en-US" baseline="0" dirty="0" smtClean="0"/>
              <a:t> (image), </a:t>
            </a:r>
            <a:r>
              <a:rPr lang="en-US" baseline="0" dirty="0" err="1" smtClean="0"/>
              <a:t>dan</a:t>
            </a:r>
            <a:r>
              <a:rPr lang="en-US" baseline="0" dirty="0" smtClean="0"/>
              <a:t> </a:t>
            </a:r>
            <a:r>
              <a:rPr lang="en-US" baseline="0" dirty="0" err="1" smtClean="0"/>
              <a:t>sebagainya</a:t>
            </a:r>
            <a:r>
              <a:rPr lang="en-US" baseline="0" dirty="0" smtClean="0"/>
              <a:t>, </a:t>
            </a:r>
            <a:r>
              <a:rPr lang="en-US" baseline="0" dirty="0" err="1" smtClean="0"/>
              <a:t>sesuai</a:t>
            </a:r>
            <a:r>
              <a:rPr lang="en-US" baseline="0" dirty="0" smtClean="0"/>
              <a:t> </a:t>
            </a:r>
            <a:r>
              <a:rPr lang="en-US" baseline="0" dirty="0" err="1" smtClean="0"/>
              <a:t>dengan</a:t>
            </a:r>
            <a:r>
              <a:rPr lang="en-US" baseline="0" dirty="0" smtClean="0"/>
              <a:t> Artist.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Ada</a:t>
            </a:r>
            <a:r>
              <a:rPr lang="en-US" baseline="0" dirty="0" smtClean="0"/>
              <a:t> </a:t>
            </a:r>
            <a:r>
              <a:rPr lang="en-US" baseline="0" dirty="0" err="1" smtClean="0"/>
              <a:t>dua</a:t>
            </a:r>
            <a:r>
              <a:rPr lang="en-US" baseline="0" dirty="0" smtClean="0"/>
              <a:t> </a:t>
            </a:r>
            <a:r>
              <a:rPr lang="en-US" baseline="0" dirty="0" err="1" smtClean="0"/>
              <a:t>tipe</a:t>
            </a:r>
            <a:r>
              <a:rPr lang="en-US" baseline="0" dirty="0" smtClean="0"/>
              <a:t> </a:t>
            </a:r>
            <a:r>
              <a:rPr lang="en-US" baseline="0" dirty="0" err="1" smtClean="0"/>
              <a:t>dari</a:t>
            </a:r>
            <a:r>
              <a:rPr lang="en-US" baseline="0" dirty="0" smtClean="0"/>
              <a:t> Artist objects, </a:t>
            </a:r>
            <a:r>
              <a:rPr lang="en-US" baseline="0" dirty="0" err="1" smtClean="0"/>
              <a:t>yaitu</a:t>
            </a:r>
            <a:r>
              <a:rPr lang="en-US" baseline="0" dirty="0" smtClean="0"/>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err="1" smtClean="0"/>
              <a:t>Tipe</a:t>
            </a:r>
            <a:r>
              <a:rPr lang="en-US" baseline="0" dirty="0" smtClean="0"/>
              <a:t> </a:t>
            </a:r>
            <a:r>
              <a:rPr lang="en-US" baseline="0" dirty="0" err="1" smtClean="0"/>
              <a:t>pertama</a:t>
            </a:r>
            <a:r>
              <a:rPr lang="en-US" baseline="0" dirty="0" smtClean="0"/>
              <a:t> </a:t>
            </a:r>
            <a:r>
              <a:rPr lang="en-US" baseline="0" dirty="0" err="1" smtClean="0"/>
              <a:t>adalah</a:t>
            </a:r>
            <a:r>
              <a:rPr lang="en-US" baseline="0" dirty="0" smtClean="0"/>
              <a:t> </a:t>
            </a:r>
            <a:r>
              <a:rPr lang="en-US" baseline="0" dirty="0" err="1" smtClean="0"/>
              <a:t>tipe</a:t>
            </a:r>
            <a:r>
              <a:rPr lang="en-US" baseline="0" dirty="0" smtClean="0"/>
              <a:t> </a:t>
            </a:r>
            <a:r>
              <a:rPr lang="en-US" baseline="0" dirty="0" err="1" smtClean="0"/>
              <a:t>primitif</a:t>
            </a: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seperti</a:t>
            </a:r>
            <a:r>
              <a:rPr lang="en-US" baseline="0" dirty="0" smtClean="0"/>
              <a:t> </a:t>
            </a:r>
            <a:r>
              <a:rPr lang="en-US" baseline="0" dirty="0" err="1" smtClean="0"/>
              <a:t>garis</a:t>
            </a:r>
            <a:r>
              <a:rPr lang="en-US" baseline="0" dirty="0" smtClean="0"/>
              <a:t>, </a:t>
            </a:r>
            <a:r>
              <a:rPr lang="en-US" baseline="0" dirty="0" err="1" smtClean="0"/>
              <a:t>persegi</a:t>
            </a:r>
            <a:r>
              <a:rPr lang="en-US" baseline="0" dirty="0" smtClean="0"/>
              <a:t> </a:t>
            </a:r>
            <a:r>
              <a:rPr lang="en-US" baseline="0" dirty="0" err="1" smtClean="0"/>
              <a:t>panjang</a:t>
            </a:r>
            <a:r>
              <a:rPr lang="en-US" baseline="0" dirty="0" smtClean="0"/>
              <a:t>, </a:t>
            </a:r>
            <a:r>
              <a:rPr lang="en-US" baseline="0" dirty="0" err="1" smtClean="0"/>
              <a:t>lingkaran</a:t>
            </a:r>
            <a:r>
              <a:rPr lang="en-US" baseline="0" dirty="0" smtClean="0"/>
              <a:t>, </a:t>
            </a:r>
            <a:r>
              <a:rPr lang="en-US" baseline="0" dirty="0" err="1" smtClean="0"/>
              <a:t>atau</a:t>
            </a:r>
            <a:r>
              <a:rPr lang="en-US" baseline="0" dirty="0" smtClean="0"/>
              <a:t> </a:t>
            </a:r>
            <a:r>
              <a:rPr lang="en-US" baseline="0" dirty="0" err="1" smtClean="0"/>
              <a:t>teks</a:t>
            </a:r>
            <a:r>
              <a:rPr lang="en-US"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baseline="0" dirty="0" err="1" smtClean="0"/>
              <a:t>Tipe</a:t>
            </a:r>
            <a:r>
              <a:rPr lang="en-US" baseline="0" dirty="0" smtClean="0"/>
              <a:t> </a:t>
            </a:r>
            <a:r>
              <a:rPr lang="en-US" baseline="0" dirty="0" err="1" smtClean="0"/>
              <a:t>kedua</a:t>
            </a:r>
            <a:r>
              <a:rPr lang="en-US" baseline="0" dirty="0" smtClean="0"/>
              <a:t> </a:t>
            </a:r>
            <a:r>
              <a:rPr lang="en-US" baseline="0" dirty="0" err="1" smtClean="0"/>
              <a:t>adalah</a:t>
            </a:r>
            <a:r>
              <a:rPr lang="en-US" baseline="0" dirty="0" smtClean="0"/>
              <a:t> </a:t>
            </a:r>
            <a:r>
              <a:rPr lang="en-US" baseline="0" dirty="0" err="1" smtClean="0"/>
              <a:t>tipe</a:t>
            </a:r>
            <a:r>
              <a:rPr lang="en-US" baseline="0" dirty="0" smtClean="0"/>
              <a:t> </a:t>
            </a:r>
            <a:r>
              <a:rPr lang="en-US" baseline="0" dirty="0" err="1" smtClean="0"/>
              <a:t>komposit</a:t>
            </a:r>
            <a:r>
              <a:rPr lang="en-US" baseline="0" dirty="0" smtClean="0"/>
              <a:t>, </a:t>
            </a:r>
            <a:r>
              <a:rPr lang="en-US" baseline="0" dirty="0" err="1" smtClean="0"/>
              <a:t>seperti</a:t>
            </a:r>
            <a:r>
              <a:rPr lang="en-US" baseline="0" dirty="0" smtClean="0"/>
              <a:t> </a:t>
            </a:r>
            <a:r>
              <a:rPr lang="en-US" baseline="0" dirty="0" err="1" smtClean="0"/>
              <a:t>gambar</a:t>
            </a:r>
            <a:r>
              <a:rPr lang="en-US" baseline="0" dirty="0" smtClean="0"/>
              <a:t> </a:t>
            </a:r>
            <a:r>
              <a:rPr lang="en-US" baseline="0" dirty="0" err="1" smtClean="0"/>
              <a:t>atau</a:t>
            </a:r>
            <a:r>
              <a:rPr lang="en-US" baseline="0" dirty="0" smtClean="0"/>
              <a:t> </a:t>
            </a:r>
            <a:r>
              <a:rPr lang="en-US" baseline="0" dirty="0" err="1" smtClean="0"/>
              <a:t>sumbu</a:t>
            </a:r>
            <a:r>
              <a:rPr lang="en-US"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228600" algn="l" defTabSz="914400" rtl="0" eaLnBrk="1" fontAlgn="auto" latinLnBrk="0" hangingPunct="1">
              <a:lnSpc>
                <a:spcPct val="100000"/>
              </a:lnSpc>
              <a:spcBef>
                <a:spcPts val="0"/>
              </a:spcBef>
              <a:spcAft>
                <a:spcPts val="0"/>
              </a:spcAft>
              <a:buClrTx/>
              <a:buSzTx/>
              <a:buFont typeface="+mj-lt"/>
              <a:buNone/>
              <a:tabLst/>
              <a:defRPr/>
            </a:pPr>
            <a:r>
              <a:rPr lang="en-US" baseline="0" dirty="0" err="1" smtClean="0"/>
              <a:t>Objek</a:t>
            </a:r>
            <a:r>
              <a:rPr lang="en-US" baseline="0" dirty="0" smtClean="0"/>
              <a:t> </a:t>
            </a:r>
            <a:r>
              <a:rPr lang="en-US" baseline="0" dirty="0" err="1" smtClean="0"/>
              <a:t>Matplotlib</a:t>
            </a:r>
            <a:r>
              <a:rPr lang="en-US" baseline="0" dirty="0" smtClean="0"/>
              <a:t> </a:t>
            </a:r>
            <a:r>
              <a:rPr lang="en-US" baseline="0" dirty="0" err="1" smtClean="0"/>
              <a:t>pada</a:t>
            </a:r>
            <a:r>
              <a:rPr lang="en-US" baseline="0" dirty="0" smtClean="0"/>
              <a:t> </a:t>
            </a:r>
            <a:r>
              <a:rPr lang="en-US" baseline="0" dirty="0" err="1" smtClean="0"/>
              <a:t>tingkat</a:t>
            </a:r>
            <a:r>
              <a:rPr lang="en-US" baseline="0" dirty="0" smtClean="0"/>
              <a:t> </a:t>
            </a:r>
            <a:r>
              <a:rPr lang="en-US" baseline="0" dirty="0" err="1" smtClean="0"/>
              <a:t>atas</a:t>
            </a:r>
            <a:r>
              <a:rPr lang="en-US" baseline="0" dirty="0" smtClean="0"/>
              <a:t> yang </a:t>
            </a:r>
            <a:r>
              <a:rPr lang="en-US" baseline="0" dirty="0" err="1" smtClean="0"/>
              <a:t>berisi</a:t>
            </a:r>
            <a:r>
              <a:rPr lang="en-US" baseline="0" dirty="0" smtClean="0"/>
              <a:t> </a:t>
            </a:r>
            <a:r>
              <a:rPr lang="en-US" baseline="0" dirty="0" err="1" smtClean="0"/>
              <a:t>dan</a:t>
            </a:r>
            <a:r>
              <a:rPr lang="en-US" baseline="0" dirty="0" smtClean="0"/>
              <a:t> </a:t>
            </a:r>
            <a:r>
              <a:rPr lang="en-US" baseline="0" dirty="0" err="1" smtClean="0"/>
              <a:t>mengelola</a:t>
            </a:r>
            <a:r>
              <a:rPr lang="en-US" baseline="0" dirty="0" smtClean="0"/>
              <a:t> </a:t>
            </a:r>
            <a:r>
              <a:rPr lang="en-US" baseline="0" dirty="0" err="1" smtClean="0"/>
              <a:t>semua</a:t>
            </a:r>
            <a:r>
              <a:rPr lang="en-US" baseline="0" dirty="0" smtClean="0"/>
              <a:t> </a:t>
            </a:r>
            <a:r>
              <a:rPr lang="en-US" baseline="0" dirty="0" err="1" smtClean="0"/>
              <a:t>elemen</a:t>
            </a:r>
            <a:r>
              <a:rPr lang="en-US" baseline="0" dirty="0" smtClean="0"/>
              <a:t> </a:t>
            </a:r>
            <a:r>
              <a:rPr lang="en-US" baseline="0" dirty="0" err="1" smtClean="0"/>
              <a:t>dalam</a:t>
            </a:r>
            <a:r>
              <a:rPr lang="en-US" baseline="0" dirty="0" smtClean="0"/>
              <a:t> </a:t>
            </a:r>
            <a:r>
              <a:rPr lang="en-US" baseline="0" dirty="0" err="1" smtClean="0"/>
              <a:t>grafik</a:t>
            </a:r>
            <a:r>
              <a:rPr lang="en-US" baseline="0" dirty="0" smtClean="0"/>
              <a:t> yang </a:t>
            </a:r>
            <a:r>
              <a:rPr lang="en-US" baseline="0" dirty="0" err="1" smtClean="0"/>
              <a:t>diberikan</a:t>
            </a:r>
            <a:r>
              <a:rPr lang="en-US" baseline="0" dirty="0" smtClean="0"/>
              <a:t> </a:t>
            </a:r>
            <a:r>
              <a:rPr lang="en-US" baseline="0" dirty="0" err="1" smtClean="0"/>
              <a:t>adalah</a:t>
            </a:r>
            <a:r>
              <a:rPr lang="en-US" baseline="0" dirty="0" smtClean="0"/>
              <a:t> figure Artist, </a:t>
            </a:r>
            <a:r>
              <a:rPr lang="en-US" baseline="0" dirty="0" err="1" smtClean="0"/>
              <a:t>dan</a:t>
            </a:r>
            <a:r>
              <a:rPr lang="en-US" baseline="0" dirty="0" smtClean="0"/>
              <a:t> composite artist paling </a:t>
            </a:r>
            <a:r>
              <a:rPr lang="en-US" baseline="0" dirty="0" err="1" smtClean="0"/>
              <a:t>penting</a:t>
            </a:r>
            <a:r>
              <a:rPr lang="en-US" baseline="0" dirty="0" smtClean="0"/>
              <a:t> </a:t>
            </a:r>
            <a:r>
              <a:rPr lang="en-US" baseline="0" dirty="0" err="1" smtClean="0"/>
              <a:t>adalah</a:t>
            </a:r>
            <a:r>
              <a:rPr lang="en-US" baseline="0" dirty="0" smtClean="0"/>
              <a:t> </a:t>
            </a:r>
            <a:r>
              <a:rPr lang="en-US" baseline="0" dirty="0" err="1" smtClean="0"/>
              <a:t>sumbu</a:t>
            </a:r>
            <a:r>
              <a:rPr lang="en-US" baseline="0" dirty="0" smtClean="0"/>
              <a:t> </a:t>
            </a:r>
            <a:r>
              <a:rPr lang="en-US" baseline="0" dirty="0" err="1" smtClean="0"/>
              <a:t>karena</a:t>
            </a:r>
            <a:r>
              <a:rPr lang="en-US" baseline="0" dirty="0" smtClean="0"/>
              <a:t> </a:t>
            </a:r>
            <a:r>
              <a:rPr lang="en-US" baseline="0" dirty="0" err="1" smtClean="0"/>
              <a:t>di</a:t>
            </a:r>
            <a:r>
              <a:rPr lang="en-US" baseline="0" dirty="0" smtClean="0"/>
              <a:t> </a:t>
            </a:r>
            <a:r>
              <a:rPr lang="en-US" baseline="0" dirty="0" err="1" smtClean="0"/>
              <a:t>sinilah</a:t>
            </a:r>
            <a:r>
              <a:rPr lang="en-US" baseline="0" dirty="0" smtClean="0"/>
              <a:t> </a:t>
            </a:r>
            <a:r>
              <a:rPr lang="en-US" baseline="0" dirty="0" err="1" smtClean="0"/>
              <a:t>sebagian</a:t>
            </a:r>
            <a:r>
              <a:rPr lang="en-US" baseline="0" dirty="0" smtClean="0"/>
              <a:t> </a:t>
            </a:r>
            <a:r>
              <a:rPr lang="en-US" baseline="0" dirty="0" err="1" smtClean="0"/>
              <a:t>besar</a:t>
            </a:r>
            <a:r>
              <a:rPr lang="en-US" baseline="0" dirty="0" smtClean="0"/>
              <a:t> </a:t>
            </a:r>
            <a:r>
              <a:rPr lang="en-US" baseline="0" dirty="0" err="1" smtClean="0"/>
              <a:t>metode</a:t>
            </a:r>
            <a:r>
              <a:rPr lang="en-US" baseline="0" dirty="0" smtClean="0"/>
              <a:t> </a:t>
            </a:r>
            <a:r>
              <a:rPr lang="en-US" baseline="0" dirty="0" err="1" smtClean="0"/>
              <a:t>merencanakan</a:t>
            </a:r>
            <a:r>
              <a:rPr lang="en-US" baseline="0" dirty="0" smtClean="0"/>
              <a:t> API </a:t>
            </a:r>
            <a:r>
              <a:rPr lang="en-US" baseline="0" dirty="0" err="1" smtClean="0"/>
              <a:t>Matplotlib</a:t>
            </a:r>
            <a:r>
              <a:rPr lang="en-US" baseline="0" dirty="0" smtClean="0"/>
              <a:t> </a:t>
            </a:r>
            <a:r>
              <a:rPr lang="en-US" baseline="0" dirty="0" err="1" smtClean="0"/>
              <a:t>didefinisikan</a:t>
            </a:r>
            <a:r>
              <a:rPr lang="en-US" baseline="0" dirty="0" smtClean="0"/>
              <a:t>, </a:t>
            </a:r>
            <a:r>
              <a:rPr lang="en-US" baseline="0" dirty="0" err="1" smtClean="0"/>
              <a:t>termasuk</a:t>
            </a:r>
            <a:r>
              <a:rPr lang="en-US" baseline="0" dirty="0" smtClean="0"/>
              <a:t> </a:t>
            </a:r>
            <a:r>
              <a:rPr lang="en-US" baseline="0" dirty="0" err="1" smtClean="0"/>
              <a:t>metode</a:t>
            </a:r>
            <a:r>
              <a:rPr lang="en-US" baseline="0" dirty="0" smtClean="0"/>
              <a:t> </a:t>
            </a:r>
            <a:r>
              <a:rPr lang="en-US" baseline="0" dirty="0" err="1" smtClean="0"/>
              <a:t>untuk</a:t>
            </a:r>
            <a:r>
              <a:rPr lang="en-US" baseline="0" dirty="0" smtClean="0"/>
              <a:t> </a:t>
            </a:r>
            <a:r>
              <a:rPr lang="en-US" baseline="0" dirty="0" err="1" smtClean="0"/>
              <a:t>membuat</a:t>
            </a:r>
            <a:r>
              <a:rPr lang="en-US" baseline="0" dirty="0" smtClean="0"/>
              <a:t> </a:t>
            </a:r>
            <a:r>
              <a:rPr lang="en-US" baseline="0" dirty="0" err="1" smtClean="0"/>
              <a:t>dan</a:t>
            </a:r>
            <a:r>
              <a:rPr lang="en-US" baseline="0" dirty="0" smtClean="0"/>
              <a:t> </a:t>
            </a:r>
            <a:r>
              <a:rPr lang="en-US" baseline="0" dirty="0" err="1" smtClean="0"/>
              <a:t>memanipulasi</a:t>
            </a:r>
            <a:r>
              <a:rPr lang="en-US" baseline="0" dirty="0" smtClean="0"/>
              <a:t> </a:t>
            </a:r>
            <a:r>
              <a:rPr lang="en-US" baseline="0" dirty="0" err="1" smtClean="0"/>
              <a:t>tanda</a:t>
            </a:r>
            <a:r>
              <a:rPr lang="en-US" baseline="0" dirty="0" smtClean="0"/>
              <a:t>, </a:t>
            </a:r>
            <a:r>
              <a:rPr lang="en-US" baseline="0" dirty="0" err="1" smtClean="0"/>
              <a:t>garis</a:t>
            </a:r>
            <a:r>
              <a:rPr lang="en-US" baseline="0" dirty="0" smtClean="0"/>
              <a:t> </a:t>
            </a:r>
            <a:r>
              <a:rPr lang="en-US" baseline="0" dirty="0" err="1" smtClean="0"/>
              <a:t>sumbu</a:t>
            </a:r>
            <a:r>
              <a:rPr lang="en-US" baseline="0" dirty="0" smtClean="0"/>
              <a:t>, </a:t>
            </a:r>
            <a:r>
              <a:rPr lang="en-US" baseline="0" dirty="0" err="1" smtClean="0"/>
              <a:t>kisi</a:t>
            </a:r>
            <a:r>
              <a:rPr lang="en-US" baseline="0" dirty="0" smtClean="0"/>
              <a:t> </a:t>
            </a:r>
            <a:r>
              <a:rPr lang="en-US" baseline="0" dirty="0" err="1" smtClean="0"/>
              <a:t>atau</a:t>
            </a:r>
            <a:r>
              <a:rPr lang="en-US" baseline="0" dirty="0" smtClean="0"/>
              <a:t> </a:t>
            </a:r>
            <a:r>
              <a:rPr lang="en-US" baseline="0" dirty="0" err="1" smtClean="0"/>
              <a:t>latar</a:t>
            </a:r>
            <a:r>
              <a:rPr lang="en-US" baseline="0" dirty="0" smtClean="0"/>
              <a:t> </a:t>
            </a:r>
            <a:r>
              <a:rPr lang="en-US" baseline="0" dirty="0" err="1" smtClean="0"/>
              <a:t>belakang</a:t>
            </a:r>
            <a:r>
              <a:rPr lang="en-US" baseline="0" dirty="0" smtClean="0"/>
              <a:t> plot.</a:t>
            </a:r>
          </a:p>
          <a:p>
            <a:pPr marL="0" marR="0" indent="-22860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228600" algn="l" defTabSz="914400" rtl="0" eaLnBrk="1" fontAlgn="auto" latinLnBrk="0" hangingPunct="1">
              <a:lnSpc>
                <a:spcPct val="100000"/>
              </a:lnSpc>
              <a:spcBef>
                <a:spcPts val="0"/>
              </a:spcBef>
              <a:spcAft>
                <a:spcPts val="0"/>
              </a:spcAft>
              <a:buClrTx/>
              <a:buSzTx/>
              <a:buFont typeface="+mj-lt"/>
              <a:buNone/>
              <a:tabLst/>
              <a:defRPr/>
            </a:pPr>
            <a:r>
              <a:rPr lang="en-US" baseline="0" dirty="0" err="1" smtClean="0"/>
              <a:t>Sekarang</a:t>
            </a:r>
            <a:r>
              <a:rPr lang="en-US" baseline="0" dirty="0" smtClean="0"/>
              <a:t> </a:t>
            </a:r>
            <a:r>
              <a:rPr lang="en-US" baseline="0" dirty="0" err="1" smtClean="0"/>
              <a:t>penting</a:t>
            </a:r>
            <a:r>
              <a:rPr lang="en-US" baseline="0" dirty="0" smtClean="0"/>
              <a:t> </a:t>
            </a:r>
            <a:r>
              <a:rPr lang="en-US" baseline="0" dirty="0" err="1" smtClean="0"/>
              <a:t>untuk</a:t>
            </a:r>
            <a:r>
              <a:rPr lang="en-US" baseline="0" dirty="0" smtClean="0"/>
              <a:t> </a:t>
            </a:r>
            <a:r>
              <a:rPr lang="en-US" baseline="0" dirty="0" err="1" smtClean="0"/>
              <a:t>dicatat</a:t>
            </a:r>
            <a:r>
              <a:rPr lang="en-US" baseline="0" dirty="0" smtClean="0"/>
              <a:t> </a:t>
            </a:r>
            <a:r>
              <a:rPr lang="en-US" baseline="0" dirty="0" err="1" smtClean="0"/>
              <a:t>bahwa</a:t>
            </a:r>
            <a:r>
              <a:rPr lang="en-US" baseline="0" dirty="0" smtClean="0"/>
              <a:t> </a:t>
            </a:r>
            <a:r>
              <a:rPr lang="en-US" baseline="0" dirty="0" err="1" smtClean="0"/>
              <a:t>setiap</a:t>
            </a:r>
            <a:r>
              <a:rPr lang="en-US" baseline="0" dirty="0" smtClean="0"/>
              <a:t> composite artist </a:t>
            </a:r>
            <a:r>
              <a:rPr lang="en-US" baseline="0" dirty="0" err="1" smtClean="0"/>
              <a:t>dapat</a:t>
            </a:r>
            <a:r>
              <a:rPr lang="en-US" baseline="0" dirty="0" smtClean="0"/>
              <a:t> </a:t>
            </a:r>
            <a:r>
              <a:rPr lang="en-US" baseline="0" dirty="0" err="1" smtClean="0"/>
              <a:t>berisi</a:t>
            </a:r>
            <a:r>
              <a:rPr lang="en-US" baseline="0" dirty="0" smtClean="0"/>
              <a:t> composite artist lain </a:t>
            </a:r>
            <a:r>
              <a:rPr lang="en-US" baseline="0" dirty="0" err="1" smtClean="0"/>
              <a:t>serta</a:t>
            </a:r>
            <a:r>
              <a:rPr lang="en-US" baseline="0" dirty="0" smtClean="0"/>
              <a:t> primitive artist. </a:t>
            </a:r>
          </a:p>
          <a:p>
            <a:pPr marL="0" marR="0" indent="-22860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228600" algn="l" defTabSz="914400" rtl="0" eaLnBrk="1" fontAlgn="auto" latinLnBrk="0" hangingPunct="1">
              <a:lnSpc>
                <a:spcPct val="100000"/>
              </a:lnSpc>
              <a:spcBef>
                <a:spcPts val="0"/>
              </a:spcBef>
              <a:spcAft>
                <a:spcPts val="0"/>
              </a:spcAft>
              <a:buClrTx/>
              <a:buSzTx/>
              <a:buFont typeface="+mj-lt"/>
              <a:buNone/>
              <a:tabLst/>
              <a:defRPr/>
            </a:pPr>
            <a:r>
              <a:rPr lang="en-US" baseline="0" dirty="0" err="1" smtClean="0"/>
              <a:t>Misalkan</a:t>
            </a:r>
            <a:r>
              <a:rPr lang="en-US" baseline="0" dirty="0" smtClean="0"/>
              <a:t> figure artist </a:t>
            </a:r>
            <a:r>
              <a:rPr lang="en-US" baseline="0" dirty="0" err="1" smtClean="0"/>
              <a:t>akan</a:t>
            </a:r>
            <a:r>
              <a:rPr lang="en-US" baseline="0" dirty="0" smtClean="0"/>
              <a:t> </a:t>
            </a:r>
            <a:r>
              <a:rPr lang="en-US" baseline="0" dirty="0" err="1" smtClean="0"/>
              <a:t>berisi</a:t>
            </a:r>
            <a:r>
              <a:rPr lang="en-US" baseline="0" dirty="0" smtClean="0"/>
              <a:t> </a:t>
            </a:r>
            <a:r>
              <a:rPr lang="en-US" baseline="0" dirty="0" err="1" smtClean="0"/>
              <a:t>sumbu</a:t>
            </a:r>
            <a:r>
              <a:rPr lang="en-US" baseline="0" dirty="0" smtClean="0"/>
              <a:t>/axis artist </a:t>
            </a:r>
            <a:r>
              <a:rPr lang="en-US" baseline="0" dirty="0" err="1" smtClean="0"/>
              <a:t>serta</a:t>
            </a:r>
            <a:r>
              <a:rPr lang="en-US" baseline="0" dirty="0" smtClean="0"/>
              <a:t> </a:t>
            </a:r>
            <a:r>
              <a:rPr lang="en-US" baseline="0" dirty="0" err="1" smtClean="0"/>
              <a:t>persegi</a:t>
            </a:r>
            <a:r>
              <a:rPr lang="en-US" baseline="0" dirty="0" smtClean="0"/>
              <a:t> </a:t>
            </a:r>
            <a:r>
              <a:rPr lang="en-US" baseline="0" dirty="0" err="1" smtClean="0"/>
              <a:t>panjang</a:t>
            </a:r>
            <a:r>
              <a:rPr lang="en-US" baseline="0" dirty="0" smtClean="0"/>
              <a:t> </a:t>
            </a:r>
            <a:r>
              <a:rPr lang="en-US" baseline="0" dirty="0" err="1" smtClean="0"/>
              <a:t>atau</a:t>
            </a:r>
            <a:r>
              <a:rPr lang="en-US" baseline="0" dirty="0" smtClean="0"/>
              <a:t> </a:t>
            </a:r>
            <a:r>
              <a:rPr lang="en-US" baseline="0" dirty="0" err="1" smtClean="0"/>
              <a:t>teks</a:t>
            </a:r>
            <a:r>
              <a:rPr lang="en-US" baseline="0" dirty="0" smtClean="0"/>
              <a:t> artist. </a:t>
            </a:r>
          </a:p>
          <a:p>
            <a:pPr marL="0" marR="0" indent="-228600" algn="l" defTabSz="914400" rtl="0" eaLnBrk="1" fontAlgn="auto" latinLnBrk="0" hangingPunct="1">
              <a:lnSpc>
                <a:spcPct val="100000"/>
              </a:lnSpc>
              <a:spcBef>
                <a:spcPts val="0"/>
              </a:spcBef>
              <a:spcAft>
                <a:spcPts val="0"/>
              </a:spcAft>
              <a:buClrTx/>
              <a:buSzTx/>
              <a:buFont typeface="+mj-lt"/>
              <a:buNone/>
              <a:tabLst/>
              <a:defRPr/>
            </a:pPr>
            <a:r>
              <a:rPr lang="en-US" baseline="0" dirty="0" smtClean="0"/>
              <a:t>Artist layer </a:t>
            </a:r>
            <a:r>
              <a:rPr lang="en-US" baseline="0" dirty="0" err="1" smtClean="0"/>
              <a:t>untuk</a:t>
            </a:r>
            <a:r>
              <a:rPr lang="en-US" baseline="0" dirty="0" smtClean="0"/>
              <a:t> </a:t>
            </a:r>
            <a:r>
              <a:rPr lang="en-US" baseline="0" dirty="0" err="1" smtClean="0"/>
              <a:t>digunakan</a:t>
            </a:r>
            <a:r>
              <a:rPr lang="en-US" baseline="0" dirty="0" smtClean="0"/>
              <a:t> </a:t>
            </a:r>
            <a:r>
              <a:rPr lang="en-US" baseline="0" dirty="0" err="1" smtClean="0"/>
              <a:t>dan</a:t>
            </a:r>
            <a:r>
              <a:rPr lang="en-US" baseline="0" dirty="0" smtClean="0"/>
              <a:t> </a:t>
            </a:r>
            <a:r>
              <a:rPr lang="en-US" baseline="0" dirty="0" err="1" smtClean="0"/>
              <a:t>lihat</a:t>
            </a:r>
            <a:r>
              <a:rPr lang="en-US" baseline="0" dirty="0" smtClean="0"/>
              <a:t> </a:t>
            </a:r>
            <a:r>
              <a:rPr lang="en-US" baseline="0" dirty="0" err="1" smtClean="0"/>
              <a:t>bagaimana</a:t>
            </a:r>
            <a:r>
              <a:rPr lang="en-US" baseline="0" dirty="0" smtClean="0"/>
              <a:t> </a:t>
            </a:r>
            <a:r>
              <a:rPr lang="en-US" baseline="0" dirty="0" err="1" smtClean="0"/>
              <a:t>grafik</a:t>
            </a:r>
            <a:r>
              <a:rPr lang="en-US" baseline="0" dirty="0" smtClean="0"/>
              <a:t> </a:t>
            </a:r>
            <a:r>
              <a:rPr lang="en-US" baseline="0" dirty="0" err="1" smtClean="0"/>
              <a:t>dihasilkan</a:t>
            </a:r>
            <a:r>
              <a:rPr lang="en-US" baseline="0" dirty="0" smtClean="0"/>
              <a:t>.</a:t>
            </a:r>
          </a:p>
          <a:p>
            <a:pPr marL="0" marR="0" indent="-22860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228600" algn="l" defTabSz="914400" rtl="0" eaLnBrk="1" fontAlgn="auto" latinLnBrk="0" hangingPunct="1">
              <a:lnSpc>
                <a:spcPct val="100000"/>
              </a:lnSpc>
              <a:spcBef>
                <a:spcPts val="0"/>
              </a:spcBef>
              <a:spcAft>
                <a:spcPts val="0"/>
              </a:spcAft>
              <a:buClrTx/>
              <a:buSzTx/>
              <a:buFont typeface="+mj-lt"/>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Versi</a:t>
            </a:r>
            <a:r>
              <a:rPr lang="en-US" baseline="0" dirty="0" smtClean="0"/>
              <a:t> </a:t>
            </a:r>
            <a:r>
              <a:rPr lang="en-US" baseline="0" dirty="0" err="1" smtClean="0"/>
              <a:t>Bahasa</a:t>
            </a:r>
            <a:r>
              <a:rPr lang="en-US" baseline="0" dirty="0" smtClean="0"/>
              <a:t> </a:t>
            </a:r>
            <a:r>
              <a:rPr lang="en-US" baseline="0" dirty="0" err="1" smtClean="0"/>
              <a:t>Inggris</a:t>
            </a:r>
            <a:r>
              <a:rPr lang="en-US" baseline="0" dirty="0" smtClean="0"/>
              <a:t>:</a:t>
            </a:r>
          </a:p>
          <a:p>
            <a:pPr marL="457200" indent="-457200">
              <a:buFont typeface="Arial" pitchFamily="34" charset="0"/>
              <a:buChar char="•"/>
            </a:pPr>
            <a:r>
              <a:rPr lang="en-US" dirty="0" smtClean="0"/>
              <a:t>Comprised of one main object – </a:t>
            </a:r>
            <a:r>
              <a:rPr lang="en-US" b="1" dirty="0" smtClean="0"/>
              <a:t>Artist</a:t>
            </a:r>
            <a:r>
              <a:rPr lang="en-US" dirty="0" smtClean="0"/>
              <a:t>:</a:t>
            </a:r>
          </a:p>
          <a:p>
            <a:pPr marL="457200" indent="-457200">
              <a:buNone/>
            </a:pPr>
            <a:r>
              <a:rPr lang="en-US" dirty="0" smtClean="0"/>
              <a:t>	Knows how to use the Renderer to draw on the canvas  </a:t>
            </a:r>
          </a:p>
          <a:p>
            <a:pPr marL="457200" indent="-457200">
              <a:buFont typeface="Arial" pitchFamily="34" charset="0"/>
              <a:buChar char="•"/>
            </a:pPr>
            <a:r>
              <a:rPr lang="en-US" dirty="0" smtClean="0"/>
              <a:t>Title, lines, tick tables, and images, all correspond to individual </a:t>
            </a:r>
            <a:r>
              <a:rPr lang="en-US" b="1" dirty="0" smtClean="0"/>
              <a:t>Artist </a:t>
            </a:r>
            <a:r>
              <a:rPr lang="en-US" dirty="0" smtClean="0"/>
              <a:t>instances.</a:t>
            </a:r>
          </a:p>
          <a:p>
            <a:pPr marL="457200" indent="-457200">
              <a:buFont typeface="Arial" pitchFamily="34" charset="0"/>
              <a:buChar char="•"/>
            </a:pPr>
            <a:r>
              <a:rPr lang="en-US" dirty="0" smtClean="0"/>
              <a:t>Two types of </a:t>
            </a:r>
            <a:r>
              <a:rPr lang="en-US" b="1" dirty="0" smtClean="0"/>
              <a:t>Artist</a:t>
            </a:r>
            <a:r>
              <a:rPr lang="en-US" dirty="0" smtClean="0"/>
              <a:t> objects:</a:t>
            </a:r>
          </a:p>
          <a:p>
            <a:pPr marL="457200" indent="-457200">
              <a:buNone/>
            </a:pPr>
            <a:r>
              <a:rPr lang="en-US" dirty="0" smtClean="0"/>
              <a:t>	- Primitive: line2D, rectangle, circle, and text.</a:t>
            </a:r>
          </a:p>
          <a:p>
            <a:pPr marL="457200" indent="-457200">
              <a:buNone/>
            </a:pPr>
            <a:r>
              <a:rPr lang="en-US" dirty="0" smtClean="0"/>
              <a:t>	- Composite: Axis, tick, axes, and figure</a:t>
            </a:r>
          </a:p>
          <a:p>
            <a:pPr marL="457200" indent="-457200">
              <a:buFont typeface="Arial" pitchFamily="34" charset="0"/>
              <a:buChar char="•"/>
            </a:pPr>
            <a:r>
              <a:rPr lang="en-US" dirty="0" smtClean="0"/>
              <a:t>Each composite artist may contain other composite artists as well as primitive artists.</a:t>
            </a:r>
          </a:p>
        </p:txBody>
      </p:sp>
      <p:sp>
        <p:nvSpPr>
          <p:cNvPr id="4" name="Slide Number Placeholder 3"/>
          <p:cNvSpPr>
            <a:spLocks noGrp="1"/>
          </p:cNvSpPr>
          <p:nvPr>
            <p:ph type="sldNum" sz="quarter" idx="10"/>
          </p:nvPr>
        </p:nvSpPr>
        <p:spPr/>
        <p:txBody>
          <a:bodyPr/>
          <a:lstStyle/>
          <a:p>
            <a:fld id="{CF48818C-C5E6-444A-A9F7-917A97CA3904}" type="slidenum">
              <a:rPr lang="id-ID" smtClean="0"/>
              <a:pPr/>
              <a:t>23</a:t>
            </a:fld>
            <a:endParaRPr lang="id-ID"/>
          </a:p>
        </p:txBody>
      </p:sp>
    </p:spTree>
    <p:extLst>
      <p:ext uri="{BB962C8B-B14F-4D97-AF65-F5344CB8AC3E}">
        <p14:creationId xmlns:p14="http://schemas.microsoft.com/office/powerpoint/2010/main" val="2628680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smtClean="0"/>
              <a:t>Menempatkan</a:t>
            </a:r>
            <a:r>
              <a:rPr lang="en-US" u="sng" dirty="0" smtClean="0"/>
              <a:t> Artist layer </a:t>
            </a:r>
            <a:r>
              <a:rPr lang="en-US" u="sng" dirty="0" err="1" smtClean="0"/>
              <a:t>untuk</a:t>
            </a:r>
            <a:r>
              <a:rPr lang="en-US" u="sng" dirty="0" smtClean="0"/>
              <a:t> </a:t>
            </a:r>
            <a:r>
              <a:rPr lang="en-US" u="sng" dirty="0" err="1" smtClean="0"/>
              <a:t>Digunakan</a:t>
            </a:r>
            <a:endParaRPr lang="en-US" u="sng" dirty="0" smtClean="0"/>
          </a:p>
          <a:p>
            <a:r>
              <a:rPr lang="en-US" u="none" dirty="0" err="1" smtClean="0"/>
              <a:t>Berikut</a:t>
            </a:r>
            <a:r>
              <a:rPr lang="en-US" u="none" dirty="0" smtClean="0"/>
              <a:t> </a:t>
            </a:r>
            <a:r>
              <a:rPr lang="en-US" u="none" dirty="0" err="1" smtClean="0"/>
              <a:t>adalah</a:t>
            </a:r>
            <a:r>
              <a:rPr lang="en-US" u="none" dirty="0" smtClean="0"/>
              <a:t> </a:t>
            </a:r>
            <a:r>
              <a:rPr lang="en-US" u="none" dirty="0" err="1" smtClean="0"/>
              <a:t>perintah</a:t>
            </a:r>
            <a:r>
              <a:rPr lang="en-US" u="none" dirty="0" smtClean="0"/>
              <a:t> </a:t>
            </a:r>
            <a:r>
              <a:rPr lang="en-US" u="none" dirty="0" err="1" smtClean="0"/>
              <a:t>pada</a:t>
            </a:r>
            <a:r>
              <a:rPr lang="en-US" u="none" dirty="0" smtClean="0"/>
              <a:t> Python yang </a:t>
            </a:r>
            <a:r>
              <a:rPr lang="en-US" u="none" dirty="0" err="1" smtClean="0"/>
              <a:t>digunakan</a:t>
            </a:r>
            <a:r>
              <a:rPr lang="en-US" u="none" dirty="0" smtClean="0"/>
              <a:t> </a:t>
            </a:r>
            <a:r>
              <a:rPr lang="en-US" u="none" dirty="0" err="1" smtClean="0"/>
              <a:t>untuk</a:t>
            </a:r>
            <a:r>
              <a:rPr lang="en-US" u="none" dirty="0" smtClean="0"/>
              <a:t> </a:t>
            </a:r>
            <a:r>
              <a:rPr lang="en-US" u="none" dirty="0" err="1" smtClean="0"/>
              <a:t>membuat</a:t>
            </a:r>
            <a:r>
              <a:rPr lang="en-US" u="none" dirty="0" smtClean="0"/>
              <a:t> histogram </a:t>
            </a:r>
            <a:r>
              <a:rPr lang="en-US" u="none" dirty="0" err="1" smtClean="0"/>
              <a:t>dari</a:t>
            </a:r>
            <a:r>
              <a:rPr lang="en-US" u="none" dirty="0" smtClean="0"/>
              <a:t> </a:t>
            </a:r>
            <a:r>
              <a:rPr lang="en-US" u="none" dirty="0" err="1" smtClean="0"/>
              <a:t>contoh</a:t>
            </a:r>
            <a:r>
              <a:rPr lang="en-US" u="none" dirty="0" smtClean="0"/>
              <a:t> data </a:t>
            </a:r>
            <a:r>
              <a:rPr lang="en-US" u="none" dirty="0" err="1" smtClean="0"/>
              <a:t>dengan</a:t>
            </a:r>
            <a:r>
              <a:rPr lang="en-US" u="none" dirty="0" smtClean="0"/>
              <a:t> </a:t>
            </a:r>
            <a:r>
              <a:rPr lang="en-US" u="none" dirty="0" err="1" smtClean="0"/>
              <a:t>menggunakan</a:t>
            </a:r>
            <a:r>
              <a:rPr lang="en-US" u="none" dirty="0" smtClean="0"/>
              <a:t> Artist layer.</a:t>
            </a:r>
          </a:p>
          <a:p>
            <a:endParaRPr lang="en-US" u="none" dirty="0" smtClean="0"/>
          </a:p>
          <a:p>
            <a:r>
              <a:rPr lang="en-US" u="none" dirty="0" smtClean="0"/>
              <a:t>Histogram</a:t>
            </a:r>
            <a:r>
              <a:rPr lang="en-US" u="none" baseline="0" dirty="0" smtClean="0"/>
              <a:t> yang </a:t>
            </a:r>
            <a:r>
              <a:rPr lang="en-US" u="none" baseline="0" dirty="0" err="1" smtClean="0"/>
              <a:t>dibuat</a:t>
            </a:r>
            <a:r>
              <a:rPr lang="en-US" u="none" baseline="0" dirty="0" smtClean="0"/>
              <a:t> </a:t>
            </a:r>
            <a:r>
              <a:rPr lang="en-US" u="none" baseline="0" dirty="0" err="1" smtClean="0"/>
              <a:t>dari</a:t>
            </a:r>
            <a:r>
              <a:rPr lang="en-US" u="none" baseline="0" dirty="0" smtClean="0"/>
              <a:t> data random 10000 </a:t>
            </a:r>
            <a:r>
              <a:rPr lang="en-US" u="none" baseline="0" dirty="0" err="1" smtClean="0"/>
              <a:t>menggunakan</a:t>
            </a:r>
            <a:r>
              <a:rPr lang="en-US" u="none" baseline="0" dirty="0" smtClean="0"/>
              <a:t> </a:t>
            </a:r>
            <a:r>
              <a:rPr lang="en-US" u="none" baseline="0" dirty="0" err="1" smtClean="0"/>
              <a:t>numpy</a:t>
            </a:r>
            <a:r>
              <a:rPr lang="en-US" u="none" baseline="0" dirty="0" smtClean="0"/>
              <a:t>.</a:t>
            </a:r>
          </a:p>
          <a:p>
            <a:r>
              <a:rPr lang="id-ID" u="none" dirty="0" smtClean="0"/>
              <a:t>Pertama-tama impor </a:t>
            </a:r>
            <a:r>
              <a:rPr lang="en-US" u="none" dirty="0" err="1" smtClean="0"/>
              <a:t>FigureCanvas</a:t>
            </a:r>
            <a:r>
              <a:rPr lang="id-ID" u="none" dirty="0" smtClean="0"/>
              <a:t> dari backend</a:t>
            </a:r>
            <a:r>
              <a:rPr lang="en-US" u="none" dirty="0" smtClean="0"/>
              <a:t>.</a:t>
            </a:r>
          </a:p>
          <a:p>
            <a:r>
              <a:rPr lang="id-ID" u="none" dirty="0" smtClean="0"/>
              <a:t>Perhatikan bahwa agg adalah singkatan dari anti grain geometry yang merupakan perpustakaan berkinerja tinggi yang menghasilkan gambar yang menarik.</a:t>
            </a:r>
            <a:endParaRPr lang="en-US" u="none" dirty="0" smtClean="0"/>
          </a:p>
          <a:p>
            <a:endParaRPr lang="en-US" u="none" dirty="0" smtClean="0"/>
          </a:p>
          <a:p>
            <a:r>
              <a:rPr lang="id-ID" u="none" dirty="0" smtClean="0"/>
              <a:t>Kemudian impor </a:t>
            </a:r>
            <a:r>
              <a:rPr lang="en-US" u="none" dirty="0" smtClean="0"/>
              <a:t>library</a:t>
            </a:r>
            <a:r>
              <a:rPr lang="id-ID" u="none" dirty="0" smtClean="0"/>
              <a:t> Numpy untuk menghasilkan angka </a:t>
            </a:r>
            <a:r>
              <a:rPr lang="en-US" u="none" dirty="0" smtClean="0"/>
              <a:t>random 10000</a:t>
            </a:r>
            <a:r>
              <a:rPr lang="id-ID" u="none" dirty="0" smtClean="0"/>
              <a:t>.</a:t>
            </a:r>
            <a:endParaRPr lang="en-US" u="none" dirty="0" smtClean="0"/>
          </a:p>
          <a:p>
            <a:endParaRPr lang="en-US" u="none" dirty="0" smtClean="0"/>
          </a:p>
          <a:p>
            <a:r>
              <a:rPr lang="id-ID" u="none" dirty="0" smtClean="0"/>
              <a:t>Selanjutnya kita membuat </a:t>
            </a:r>
            <a:r>
              <a:rPr lang="en-US" u="none" dirty="0" err="1" smtClean="0"/>
              <a:t>sumbu</a:t>
            </a:r>
            <a:r>
              <a:rPr lang="en-US" u="none" dirty="0" smtClean="0"/>
              <a:t>/axes</a:t>
            </a:r>
            <a:r>
              <a:rPr lang="en-US" u="none" baseline="0" dirty="0" smtClean="0"/>
              <a:t> artist</a:t>
            </a:r>
            <a:r>
              <a:rPr lang="id-ID" u="none" dirty="0" smtClean="0"/>
              <a:t>.</a:t>
            </a:r>
            <a:endParaRPr lang="en-US" u="none" dirty="0" smtClean="0"/>
          </a:p>
          <a:p>
            <a:r>
              <a:rPr lang="en-US" u="none" dirty="0" smtClean="0"/>
              <a:t>S</a:t>
            </a:r>
            <a:r>
              <a:rPr lang="id-ID" u="none" dirty="0" smtClean="0"/>
              <a:t>umbu</a:t>
            </a:r>
            <a:r>
              <a:rPr lang="en-US" u="none" dirty="0" smtClean="0"/>
              <a:t> artist</a:t>
            </a:r>
            <a:r>
              <a:rPr lang="id-ID" u="none" dirty="0" smtClean="0"/>
              <a:t> ditambahkan secara otomatis ke </a:t>
            </a:r>
            <a:r>
              <a:rPr lang="en-US" u="none" dirty="0" err="1" smtClean="0"/>
              <a:t>sumbu</a:t>
            </a:r>
            <a:r>
              <a:rPr lang="en-US" u="none" baseline="0" dirty="0" smtClean="0"/>
              <a:t> </a:t>
            </a:r>
            <a:r>
              <a:rPr lang="id-ID" u="none" dirty="0" smtClean="0"/>
              <a:t>gambar, Fig.axes.</a:t>
            </a:r>
            <a:endParaRPr lang="en-US" u="none" dirty="0" smtClean="0"/>
          </a:p>
          <a:p>
            <a:r>
              <a:rPr lang="en-US" u="none" dirty="0" smtClean="0"/>
              <a:t>C</a:t>
            </a:r>
            <a:r>
              <a:rPr lang="id-ID" u="none" dirty="0" smtClean="0"/>
              <a:t>atat di sini bahwa (111) berasal dari konvensi MATLAB sehingga menciptakan kisi dengan satu baris dan satu kolom dan menggunakan sel pertama di kisi itu untuk lokasi sumbu baru. </a:t>
            </a:r>
            <a:endParaRPr lang="en-US" u="none" dirty="0" smtClean="0"/>
          </a:p>
          <a:p>
            <a:endParaRPr lang="en-US" u="none" dirty="0" smtClean="0"/>
          </a:p>
          <a:p>
            <a:r>
              <a:rPr lang="id-ID" u="none" dirty="0" smtClean="0"/>
              <a:t>Kemudian </a:t>
            </a:r>
            <a:r>
              <a:rPr lang="en-US" u="none" dirty="0" err="1" smtClean="0"/>
              <a:t>panggil</a:t>
            </a:r>
            <a:r>
              <a:rPr lang="id-ID" u="none" dirty="0" smtClean="0"/>
              <a:t> metode axes hist, untuk menghasilkan histogram.</a:t>
            </a:r>
            <a:endParaRPr lang="en-US" u="none" dirty="0" smtClean="0"/>
          </a:p>
          <a:p>
            <a:r>
              <a:rPr lang="en-US" u="none" dirty="0" smtClean="0"/>
              <a:t>H</a:t>
            </a:r>
            <a:r>
              <a:rPr lang="id-ID" u="none" dirty="0" smtClean="0"/>
              <a:t>ist membuat urutan artis</a:t>
            </a:r>
            <a:r>
              <a:rPr lang="en-US" u="none" dirty="0" smtClean="0"/>
              <a:t>t</a:t>
            </a:r>
            <a:r>
              <a:rPr lang="id-ID" u="none" dirty="0" smtClean="0"/>
              <a:t> persegi panjang untuk setiap b</a:t>
            </a:r>
            <a:r>
              <a:rPr lang="en-US" u="none" dirty="0" err="1" smtClean="0"/>
              <a:t>agian</a:t>
            </a:r>
            <a:r>
              <a:rPr lang="en-US" u="none" dirty="0" smtClean="0"/>
              <a:t>/</a:t>
            </a:r>
            <a:r>
              <a:rPr lang="en-US" u="none" dirty="0" err="1" smtClean="0"/>
              <a:t>bilah</a:t>
            </a:r>
            <a:r>
              <a:rPr lang="id-ID" u="none" dirty="0" smtClean="0"/>
              <a:t> histogram dan menambahkannya ke sumbu.</a:t>
            </a:r>
            <a:endParaRPr lang="en-US" u="none" dirty="0" smtClean="0"/>
          </a:p>
          <a:p>
            <a:r>
              <a:rPr lang="id-ID" u="none" dirty="0" smtClean="0"/>
              <a:t>Di sini 100 berarti membuat 100 </a:t>
            </a:r>
            <a:r>
              <a:rPr lang="en-US" u="none" dirty="0" err="1" smtClean="0"/>
              <a:t>bagian</a:t>
            </a:r>
            <a:r>
              <a:rPr lang="en-US" u="none" dirty="0" smtClean="0"/>
              <a:t>/</a:t>
            </a:r>
            <a:r>
              <a:rPr lang="en-US" u="none" dirty="0" err="1" smtClean="0"/>
              <a:t>bilah</a:t>
            </a:r>
            <a:r>
              <a:rPr lang="id-ID" u="none" dirty="0" smtClean="0"/>
              <a:t>.</a:t>
            </a:r>
            <a:endParaRPr lang="en-US" u="none" dirty="0" smtClean="0"/>
          </a:p>
          <a:p>
            <a:endParaRPr lang="en-US" u="none" dirty="0" smtClean="0"/>
          </a:p>
          <a:p>
            <a:r>
              <a:rPr lang="en-US" u="none" dirty="0" err="1" smtClean="0"/>
              <a:t>Lalu</a:t>
            </a:r>
            <a:r>
              <a:rPr lang="en-US" u="none" dirty="0" smtClean="0"/>
              <a:t> </a:t>
            </a:r>
            <a:r>
              <a:rPr lang="en-US" u="none" dirty="0" err="1" smtClean="0"/>
              <a:t>diberikan</a:t>
            </a:r>
            <a:r>
              <a:rPr lang="en-US" u="none" dirty="0" smtClean="0"/>
              <a:t> </a:t>
            </a:r>
            <a:r>
              <a:rPr lang="id-ID" u="none" dirty="0" smtClean="0"/>
              <a:t>sebuah judul dan </a:t>
            </a:r>
            <a:r>
              <a:rPr lang="en-US" u="none" dirty="0" err="1" smtClean="0"/>
              <a:t>disimpan</a:t>
            </a:r>
            <a:r>
              <a:rPr lang="en-US" u="none" dirty="0" smtClean="0"/>
              <a:t>.</a:t>
            </a:r>
            <a:endParaRPr lang="id-ID" u="none"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24</a:t>
            </a:fld>
            <a:endParaRPr lang="id-ID"/>
          </a:p>
        </p:txBody>
      </p:sp>
    </p:spTree>
    <p:extLst>
      <p:ext uri="{BB962C8B-B14F-4D97-AF65-F5344CB8AC3E}">
        <p14:creationId xmlns:p14="http://schemas.microsoft.com/office/powerpoint/2010/main" val="840918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Gambar</a:t>
            </a:r>
            <a:r>
              <a:rPr lang="en-US" dirty="0" smtClean="0"/>
              <a:t> </a:t>
            </a:r>
            <a:r>
              <a:rPr lang="en-US" dirty="0" err="1" smtClean="0"/>
              <a:t>ini</a:t>
            </a:r>
            <a:r>
              <a:rPr lang="en-US" dirty="0" smtClean="0"/>
              <a:t> </a:t>
            </a:r>
            <a:r>
              <a:rPr lang="en-US" dirty="0" err="1" smtClean="0"/>
              <a:t>adalah</a:t>
            </a:r>
            <a:r>
              <a:rPr lang="en-US" dirty="0" smtClean="0"/>
              <a:t> histogram </a:t>
            </a:r>
            <a:r>
              <a:rPr lang="en-US" dirty="0" err="1" smtClean="0"/>
              <a:t>dari</a:t>
            </a:r>
            <a:r>
              <a:rPr lang="en-US" dirty="0" smtClean="0"/>
              <a:t> </a:t>
            </a:r>
            <a:r>
              <a:rPr lang="en-US" dirty="0" err="1" smtClean="0"/>
              <a:t>angka</a:t>
            </a:r>
            <a:r>
              <a:rPr lang="en-US" baseline="0" dirty="0" smtClean="0"/>
              <a:t> random 10000 </a:t>
            </a:r>
            <a:r>
              <a:rPr lang="en-US" baseline="0" dirty="0" err="1" smtClean="0"/>
              <a:t>dengan</a:t>
            </a:r>
            <a:r>
              <a:rPr lang="en-US" baseline="0" dirty="0" smtClean="0"/>
              <a:t> </a:t>
            </a:r>
            <a:r>
              <a:rPr lang="en-US" baseline="0" dirty="0" err="1" smtClean="0"/>
              <a:t>menggunakan</a:t>
            </a:r>
            <a:r>
              <a:rPr lang="en-US" baseline="0" dirty="0" smtClean="0"/>
              <a:t> </a:t>
            </a:r>
            <a:r>
              <a:rPr lang="en-US" baseline="0" dirty="0" err="1" smtClean="0"/>
              <a:t>numpy</a:t>
            </a:r>
            <a:r>
              <a:rPr lang="en-US" baseline="0" dirty="0" smtClean="0"/>
              <a:t> </a:t>
            </a:r>
            <a:r>
              <a:rPr lang="en-US" baseline="0" dirty="0" err="1" smtClean="0"/>
              <a:t>dan</a:t>
            </a:r>
            <a:r>
              <a:rPr lang="en-US" baseline="0" dirty="0" smtClean="0"/>
              <a:t> </a:t>
            </a:r>
            <a:r>
              <a:rPr lang="en-US" baseline="0" dirty="0" err="1" smtClean="0"/>
              <a:t>dihasilkan</a:t>
            </a:r>
            <a:r>
              <a:rPr lang="en-US" baseline="0" dirty="0" smtClean="0"/>
              <a:t> </a:t>
            </a:r>
            <a:r>
              <a:rPr lang="en-US" baseline="0" dirty="0" err="1" smtClean="0"/>
              <a:t>dari</a:t>
            </a:r>
            <a:r>
              <a:rPr lang="en-US" baseline="0" dirty="0" smtClean="0"/>
              <a:t> artist layer.</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25</a:t>
            </a:fld>
            <a:endParaRPr lang="id-ID"/>
          </a:p>
        </p:txBody>
      </p:sp>
    </p:spTree>
    <p:extLst>
      <p:ext uri="{BB962C8B-B14F-4D97-AF65-F5344CB8AC3E}">
        <p14:creationId xmlns:p14="http://schemas.microsoft.com/office/powerpoint/2010/main" val="1913732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Layer ke-3</a:t>
            </a:r>
            <a:r>
              <a:rPr lang="en-US" baseline="0" dirty="0" smtClean="0"/>
              <a:t> </a:t>
            </a:r>
            <a:r>
              <a:rPr lang="en-US" baseline="0" dirty="0" err="1" smtClean="0"/>
              <a:t>adalah</a:t>
            </a:r>
            <a:r>
              <a:rPr lang="en-US" baseline="0" dirty="0" smtClean="0"/>
              <a:t> </a:t>
            </a:r>
            <a:r>
              <a:rPr lang="en-US" b="1" baseline="0" dirty="0" smtClean="0"/>
              <a:t>Scripting Layer</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Scripting layer </a:t>
            </a:r>
            <a:r>
              <a:rPr lang="en-US" baseline="0" dirty="0" err="1" smtClean="0"/>
              <a:t>Matplotlib</a:t>
            </a:r>
            <a:r>
              <a:rPr lang="en-US" baseline="0" dirty="0" smtClean="0"/>
              <a:t> </a:t>
            </a:r>
            <a:r>
              <a:rPr lang="en-US" baseline="0" dirty="0" err="1" smtClean="0"/>
              <a:t>pada</a:t>
            </a:r>
            <a:r>
              <a:rPr lang="en-US" baseline="0" dirty="0" smtClean="0"/>
              <a:t> </a:t>
            </a:r>
            <a:r>
              <a:rPr lang="en-US" baseline="0" dirty="0" err="1" smtClean="0"/>
              <a:t>dasarnya</a:t>
            </a:r>
            <a:r>
              <a:rPr lang="en-US" baseline="0" dirty="0" smtClean="0"/>
              <a:t> </a:t>
            </a:r>
            <a:r>
              <a:rPr lang="en-US" baseline="0" dirty="0" err="1" smtClean="0"/>
              <a:t>adalah</a:t>
            </a:r>
            <a:r>
              <a:rPr lang="en-US" baseline="0" dirty="0" smtClean="0"/>
              <a:t> </a:t>
            </a:r>
            <a:r>
              <a:rPr lang="en-US" baseline="0" dirty="0" err="1" smtClean="0"/>
              <a:t>antarmuka</a:t>
            </a:r>
            <a:r>
              <a:rPr lang="en-US" baseline="0" dirty="0" smtClean="0"/>
              <a:t> </a:t>
            </a:r>
            <a:r>
              <a:rPr lang="en-US" baseline="0" dirty="0" err="1" smtClean="0"/>
              <a:t>Matplotlib.pyplot</a:t>
            </a:r>
            <a:r>
              <a:rPr lang="en-US" baseline="0" dirty="0" smtClean="0"/>
              <a:t>, yang </a:t>
            </a:r>
            <a:r>
              <a:rPr lang="en-US" baseline="0" dirty="0" err="1" smtClean="0"/>
              <a:t>mengotomatiskan</a:t>
            </a:r>
            <a:r>
              <a:rPr lang="en-US" baseline="0" dirty="0" smtClean="0"/>
              <a:t> </a:t>
            </a:r>
            <a:r>
              <a:rPr lang="en-US" baseline="0" dirty="0" err="1" smtClean="0"/>
              <a:t>proses</a:t>
            </a:r>
            <a:r>
              <a:rPr lang="en-US" baseline="0" dirty="0" smtClean="0"/>
              <a:t> </a:t>
            </a:r>
            <a:r>
              <a:rPr lang="en-US" baseline="0" dirty="0" err="1" smtClean="0"/>
              <a:t>mendefinisikan</a:t>
            </a:r>
            <a:r>
              <a:rPr lang="en-US" baseline="0" dirty="0" smtClean="0"/>
              <a:t> canvas </a:t>
            </a:r>
            <a:r>
              <a:rPr lang="en-US" baseline="0" dirty="0" err="1" smtClean="0"/>
              <a:t>dan</a:t>
            </a:r>
            <a:r>
              <a:rPr lang="en-US" baseline="0" dirty="0" smtClean="0"/>
              <a:t> </a:t>
            </a:r>
            <a:r>
              <a:rPr lang="en-US" baseline="0" dirty="0" err="1" smtClean="0"/>
              <a:t>mendefinisikan</a:t>
            </a:r>
            <a:r>
              <a:rPr lang="en-US" baseline="0" dirty="0" smtClean="0"/>
              <a:t> </a:t>
            </a:r>
            <a:r>
              <a:rPr lang="en-US" baseline="0" dirty="0" err="1" smtClean="0"/>
              <a:t>contoh</a:t>
            </a:r>
            <a:r>
              <a:rPr lang="en-US" baseline="0" dirty="0" smtClean="0"/>
              <a:t> figure artist </a:t>
            </a:r>
            <a:r>
              <a:rPr lang="en-US" baseline="0" dirty="0" err="1" smtClean="0"/>
              <a:t>dan</a:t>
            </a:r>
            <a:r>
              <a:rPr lang="en-US" baseline="0" dirty="0" smtClean="0"/>
              <a:t> </a:t>
            </a:r>
            <a:r>
              <a:rPr lang="en-US" baseline="0" dirty="0" err="1" smtClean="0"/>
              <a:t>menghubungkannya</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Berikut</a:t>
            </a:r>
            <a:r>
              <a:rPr lang="en-US" baseline="0" dirty="0" smtClean="0"/>
              <a:t> </a:t>
            </a:r>
            <a:r>
              <a:rPr lang="en-US" baseline="0" dirty="0" err="1" smtClean="0"/>
              <a:t>adalah</a:t>
            </a:r>
            <a:r>
              <a:rPr lang="en-US" baseline="0" dirty="0" smtClean="0"/>
              <a:t> </a:t>
            </a:r>
            <a:r>
              <a:rPr lang="en-US" baseline="0" dirty="0" err="1" smtClean="0"/>
              <a:t>perintah</a:t>
            </a:r>
            <a:r>
              <a:rPr lang="en-US" baseline="0" dirty="0" smtClean="0"/>
              <a:t> </a:t>
            </a:r>
            <a:r>
              <a:rPr lang="en-US" baseline="0" dirty="0" err="1" smtClean="0"/>
              <a:t>pada</a:t>
            </a:r>
            <a:r>
              <a:rPr lang="en-US" baseline="0" dirty="0" smtClean="0"/>
              <a:t> python </a:t>
            </a:r>
            <a:r>
              <a:rPr lang="en-US" baseline="0" dirty="0" err="1" smtClean="0"/>
              <a:t>untuk</a:t>
            </a:r>
            <a:r>
              <a:rPr lang="en-US" baseline="0" dirty="0" smtClean="0"/>
              <a:t> </a:t>
            </a:r>
            <a:r>
              <a:rPr lang="en-US" baseline="0" dirty="0" err="1" smtClean="0"/>
              <a:t>menghasilkan</a:t>
            </a:r>
            <a:r>
              <a:rPr lang="en-US" baseline="0" dirty="0" smtClean="0"/>
              <a:t> histogram 10.000 </a:t>
            </a:r>
            <a:r>
              <a:rPr lang="en-US" baseline="0" dirty="0" err="1" smtClean="0"/>
              <a:t>angka</a:t>
            </a:r>
            <a:r>
              <a:rPr lang="en-US" baseline="0" dirty="0" smtClean="0"/>
              <a:t> random.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Pertama</a:t>
            </a:r>
            <a:r>
              <a:rPr lang="en-US" baseline="0" dirty="0" smtClean="0"/>
              <a:t>-tama </a:t>
            </a:r>
            <a:r>
              <a:rPr lang="en-US" baseline="0" dirty="0" err="1" smtClean="0"/>
              <a:t>impor</a:t>
            </a:r>
            <a:r>
              <a:rPr lang="en-US" baseline="0" dirty="0" smtClean="0"/>
              <a:t> </a:t>
            </a:r>
            <a:r>
              <a:rPr lang="en-US" baseline="0" dirty="0" err="1" smtClean="0"/>
              <a:t>antarmuka</a:t>
            </a:r>
            <a:r>
              <a:rPr lang="en-US" baseline="0" dirty="0" smtClean="0"/>
              <a:t> </a:t>
            </a:r>
            <a:r>
              <a:rPr lang="en-US" baseline="0" dirty="0" err="1" smtClean="0"/>
              <a:t>pyplot</a:t>
            </a:r>
            <a:r>
              <a:rPr lang="en-US" baseline="0" dirty="0" smtClean="0"/>
              <a:t> </a:t>
            </a:r>
            <a:r>
              <a:rPr lang="en-US" baseline="0" dirty="0" err="1" smtClean="0"/>
              <a:t>dan</a:t>
            </a:r>
            <a:r>
              <a:rPr lang="en-US" baseline="0" dirty="0" smtClean="0"/>
              <a:t> </a:t>
            </a:r>
            <a:r>
              <a:rPr lang="en-US" baseline="0" dirty="0" err="1" smtClean="0"/>
              <a:t>dapat</a:t>
            </a:r>
            <a:r>
              <a:rPr lang="en-US" baseline="0" dirty="0" smtClean="0"/>
              <a:t> </a:t>
            </a:r>
            <a:r>
              <a:rPr lang="en-US" baseline="0" dirty="0" err="1" smtClean="0"/>
              <a:t>melihat</a:t>
            </a:r>
            <a:r>
              <a:rPr lang="en-US" baseline="0" dirty="0" smtClean="0"/>
              <a:t> </a:t>
            </a:r>
            <a:r>
              <a:rPr lang="en-US" baseline="0" dirty="0" err="1" smtClean="0"/>
              <a:t>bagaimana</a:t>
            </a:r>
            <a:r>
              <a:rPr lang="en-US" baseline="0" dirty="0" smtClean="0"/>
              <a:t> </a:t>
            </a:r>
            <a:r>
              <a:rPr lang="en-US" baseline="0" dirty="0" err="1" smtClean="0"/>
              <a:t>semua</a:t>
            </a:r>
            <a:r>
              <a:rPr lang="en-US" baseline="0" dirty="0" smtClean="0"/>
              <a:t> </a:t>
            </a:r>
            <a:r>
              <a:rPr lang="en-US" baseline="0" dirty="0" err="1" smtClean="0"/>
              <a:t>metode</a:t>
            </a:r>
            <a:r>
              <a:rPr lang="en-US" baseline="0" dirty="0" smtClean="0"/>
              <a:t> yang </a:t>
            </a:r>
            <a:r>
              <a:rPr lang="en-US" baseline="0" dirty="0" err="1" smtClean="0"/>
              <a:t>terkait</a:t>
            </a:r>
            <a:r>
              <a:rPr lang="en-US" baseline="0" dirty="0" smtClean="0"/>
              <a:t> </a:t>
            </a:r>
            <a:r>
              <a:rPr lang="en-US" baseline="0" dirty="0" err="1" smtClean="0"/>
              <a:t>dengan</a:t>
            </a:r>
            <a:r>
              <a:rPr lang="en-US" baseline="0" dirty="0" smtClean="0"/>
              <a:t> </a:t>
            </a:r>
            <a:r>
              <a:rPr lang="en-US" baseline="0" dirty="0" err="1" smtClean="0"/>
              <a:t>membuat</a:t>
            </a:r>
            <a:r>
              <a:rPr lang="en-US" baseline="0" dirty="0" smtClean="0"/>
              <a:t> histogram </a:t>
            </a:r>
            <a:r>
              <a:rPr lang="en-US" baseline="0" dirty="0" err="1" smtClean="0"/>
              <a:t>dan</a:t>
            </a:r>
            <a:r>
              <a:rPr lang="en-US" baseline="0" dirty="0" smtClean="0"/>
              <a:t> artist object </a:t>
            </a:r>
            <a:r>
              <a:rPr lang="en-US" baseline="0" dirty="0" err="1" smtClean="0"/>
              <a:t>lainnya</a:t>
            </a:r>
            <a:r>
              <a:rPr lang="en-US" baseline="0" dirty="0" smtClean="0"/>
              <a:t> </a:t>
            </a:r>
            <a:r>
              <a:rPr lang="en-US" baseline="0" dirty="0" err="1" smtClean="0"/>
              <a:t>dan</a:t>
            </a:r>
            <a:r>
              <a:rPr lang="en-US" baseline="0" dirty="0" smtClean="0"/>
              <a:t> </a:t>
            </a:r>
            <a:r>
              <a:rPr lang="en-US" baseline="0" dirty="0" err="1" smtClean="0"/>
              <a:t>memanipulasi</a:t>
            </a:r>
            <a:r>
              <a:rPr lang="en-US" baseline="0" dirty="0" smtClean="0"/>
              <a:t> </a:t>
            </a:r>
            <a:r>
              <a:rPr lang="en-US" baseline="0" dirty="0" err="1" smtClean="0"/>
              <a:t>apakah</a:t>
            </a:r>
            <a:r>
              <a:rPr lang="en-US" baseline="0" dirty="0" smtClean="0"/>
              <a:t> </a:t>
            </a:r>
            <a:r>
              <a:rPr lang="en-US" baseline="0" dirty="0" err="1" smtClean="0"/>
              <a:t>itu</a:t>
            </a:r>
            <a:r>
              <a:rPr lang="en-US" baseline="0" dirty="0" smtClean="0"/>
              <a:t> </a:t>
            </a:r>
            <a:r>
              <a:rPr lang="en-US" baseline="0" dirty="0" err="1" smtClean="0"/>
              <a:t>metode</a:t>
            </a:r>
            <a:r>
              <a:rPr lang="en-US" baseline="0" dirty="0" smtClean="0"/>
              <a:t> </a:t>
            </a:r>
            <a:r>
              <a:rPr lang="en-US" baseline="0" dirty="0" err="1" smtClean="0"/>
              <a:t>hist</a:t>
            </a:r>
            <a:r>
              <a:rPr lang="en-US" baseline="0" dirty="0" smtClean="0"/>
              <a:t> </a:t>
            </a:r>
            <a:r>
              <a:rPr lang="en-US" baseline="0" dirty="0" err="1" smtClean="0"/>
              <a:t>atau</a:t>
            </a:r>
            <a:r>
              <a:rPr lang="en-US" baseline="0" dirty="0" smtClean="0"/>
              <a:t> </a:t>
            </a:r>
            <a:r>
              <a:rPr lang="en-US" baseline="0" dirty="0" err="1" smtClean="0"/>
              <a:t>menunjukkan</a:t>
            </a:r>
            <a:r>
              <a:rPr lang="en-US" baseline="0" dirty="0" smtClean="0"/>
              <a:t> </a:t>
            </a:r>
            <a:r>
              <a:rPr lang="en-US" baseline="0" dirty="0" err="1" smtClean="0"/>
              <a:t>gambar</a:t>
            </a:r>
            <a:r>
              <a:rPr lang="en-US" baseline="0" dirty="0" smtClean="0"/>
              <a:t> </a:t>
            </a:r>
            <a:r>
              <a:rPr lang="en-US" baseline="0" dirty="0" err="1" smtClean="0"/>
              <a:t>adalah</a:t>
            </a:r>
            <a:r>
              <a:rPr lang="en-US" baseline="0" dirty="0" smtClean="0"/>
              <a:t> </a:t>
            </a:r>
            <a:r>
              <a:rPr lang="en-US" baseline="0" dirty="0" err="1" smtClean="0"/>
              <a:t>bagian</a:t>
            </a:r>
            <a:r>
              <a:rPr lang="en-US" baseline="0" dirty="0" smtClean="0"/>
              <a:t> </a:t>
            </a:r>
            <a:r>
              <a:rPr lang="en-US" baseline="0" dirty="0" err="1" smtClean="0"/>
              <a:t>dari</a:t>
            </a:r>
            <a:r>
              <a:rPr lang="en-US" baseline="0" dirty="0" smtClean="0"/>
              <a:t> </a:t>
            </a:r>
            <a:r>
              <a:rPr lang="en-US" baseline="0" dirty="0" err="1" smtClean="0"/>
              <a:t>antarmuka</a:t>
            </a:r>
            <a:r>
              <a:rPr lang="en-US" baseline="0" dirty="0" smtClean="0"/>
              <a:t> </a:t>
            </a:r>
            <a:r>
              <a:rPr lang="en-US" baseline="0" dirty="0" err="1" smtClean="0"/>
              <a:t>pyplot</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Versi</a:t>
            </a:r>
            <a:r>
              <a:rPr lang="en-US" baseline="0" dirty="0" smtClean="0"/>
              <a:t> </a:t>
            </a:r>
            <a:r>
              <a:rPr lang="en-US" baseline="0" dirty="0" err="1" smtClean="0"/>
              <a:t>Bahasa</a:t>
            </a:r>
            <a:r>
              <a:rPr lang="en-US" baseline="0" dirty="0" smtClean="0"/>
              <a:t> </a:t>
            </a:r>
            <a:r>
              <a:rPr lang="en-US" baseline="0" dirty="0" err="1" smtClean="0"/>
              <a:t>Inggris</a:t>
            </a:r>
            <a:r>
              <a:rPr lang="en-US" baseline="0" dirty="0" smtClean="0"/>
              <a:t>:</a:t>
            </a:r>
          </a:p>
          <a:p>
            <a:pPr marL="457200" indent="-457200">
              <a:buFont typeface="+mj-lt"/>
              <a:buAutoNum type="arabicPeriod"/>
            </a:pPr>
            <a:r>
              <a:rPr lang="en-US" dirty="0" smtClean="0"/>
              <a:t>Comprised mainly of </a:t>
            </a:r>
            <a:r>
              <a:rPr lang="en-US" b="1" dirty="0" err="1" smtClean="0"/>
              <a:t>pyplot</a:t>
            </a:r>
            <a:r>
              <a:rPr lang="en-US" dirty="0" smtClean="0"/>
              <a:t>, a scripting interface that is lighter that  the </a:t>
            </a:r>
            <a:r>
              <a:rPr lang="en-US" b="1" dirty="0" smtClean="0"/>
              <a:t>artist</a:t>
            </a:r>
            <a:r>
              <a:rPr lang="en-US" dirty="0" smtClean="0"/>
              <a:t> layer. </a:t>
            </a:r>
          </a:p>
          <a:p>
            <a:pPr marL="457200" indent="-457200">
              <a:buFont typeface="+mj-lt"/>
              <a:buAutoNum type="arabicPeriod" startAt="2"/>
            </a:pPr>
            <a:r>
              <a:rPr lang="en-US" dirty="0" smtClean="0"/>
              <a:t>Let’s see how we can generate the same histogram of 10000 random values using the </a:t>
            </a:r>
            <a:r>
              <a:rPr lang="en-US" b="1" dirty="0" err="1" smtClean="0"/>
              <a:t>pyplot</a:t>
            </a:r>
            <a:r>
              <a:rPr lang="en-US" b="1" dirty="0" smtClean="0"/>
              <a:t> </a:t>
            </a:r>
            <a:r>
              <a:rPr lang="en-US" dirty="0" smtClean="0"/>
              <a:t>interface.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26</a:t>
            </a:fld>
            <a:endParaRPr lang="id-ID"/>
          </a:p>
        </p:txBody>
      </p:sp>
    </p:spTree>
    <p:extLst>
      <p:ext uri="{BB962C8B-B14F-4D97-AF65-F5344CB8AC3E}">
        <p14:creationId xmlns:p14="http://schemas.microsoft.com/office/powerpoint/2010/main" val="844973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err="1" smtClean="0"/>
              <a:t>Matplotlib</a:t>
            </a:r>
            <a:r>
              <a:rPr lang="en-US" u="sng" dirty="0" smtClean="0"/>
              <a:t> – Jupiter Notebook</a:t>
            </a:r>
          </a:p>
          <a:p>
            <a:endParaRPr lang="en-US" dirty="0" smtClean="0"/>
          </a:p>
          <a:p>
            <a:r>
              <a:rPr lang="en-US" dirty="0" err="1" smtClean="0"/>
              <a:t>Jupyter</a:t>
            </a:r>
            <a:r>
              <a:rPr lang="en-US" dirty="0" smtClean="0"/>
              <a:t> Notebook </a:t>
            </a:r>
            <a:r>
              <a:rPr lang="en-US" dirty="0" err="1" smtClean="0"/>
              <a:t>adalah</a:t>
            </a:r>
            <a:r>
              <a:rPr lang="en-US" dirty="0" smtClean="0"/>
              <a:t> </a:t>
            </a:r>
            <a:r>
              <a:rPr lang="en-US" dirty="0" err="1" smtClean="0"/>
              <a:t>aplikasi</a:t>
            </a:r>
            <a:r>
              <a:rPr lang="en-US" dirty="0" smtClean="0"/>
              <a:t> web open source yang </a:t>
            </a:r>
            <a:r>
              <a:rPr lang="en-US" dirty="0" err="1" smtClean="0"/>
              <a:t>memungkinkan</a:t>
            </a:r>
            <a:r>
              <a:rPr lang="en-US" dirty="0" smtClean="0"/>
              <a:t> </a:t>
            </a:r>
            <a:r>
              <a:rPr lang="en-US" dirty="0" err="1" smtClean="0"/>
              <a:t>untuk</a:t>
            </a:r>
            <a:r>
              <a:rPr lang="en-US" dirty="0" smtClean="0"/>
              <a:t> </a:t>
            </a:r>
            <a:r>
              <a:rPr lang="en-US" dirty="0" err="1" smtClean="0"/>
              <a:t>membuat</a:t>
            </a:r>
            <a:r>
              <a:rPr lang="en-US" dirty="0" smtClean="0"/>
              <a:t> </a:t>
            </a:r>
            <a:r>
              <a:rPr lang="en-US" dirty="0" err="1" smtClean="0"/>
              <a:t>dan</a:t>
            </a:r>
            <a:r>
              <a:rPr lang="en-US" dirty="0" smtClean="0"/>
              <a:t> </a:t>
            </a:r>
            <a:r>
              <a:rPr lang="en-US" dirty="0" err="1" smtClean="0"/>
              <a:t>berbagi</a:t>
            </a:r>
            <a:r>
              <a:rPr lang="en-US" dirty="0" smtClean="0"/>
              <a:t> </a:t>
            </a:r>
            <a:r>
              <a:rPr lang="en-US" dirty="0" err="1" smtClean="0"/>
              <a:t>dokumen</a:t>
            </a:r>
            <a:r>
              <a:rPr lang="en-US" dirty="0" smtClean="0"/>
              <a:t> yang </a:t>
            </a:r>
            <a:r>
              <a:rPr lang="en-US" dirty="0" err="1" smtClean="0"/>
              <a:t>berisi</a:t>
            </a:r>
            <a:r>
              <a:rPr lang="en-US" dirty="0" smtClean="0"/>
              <a:t> </a:t>
            </a:r>
            <a:r>
              <a:rPr lang="en-US" dirty="0" err="1" smtClean="0"/>
              <a:t>visualisasi</a:t>
            </a:r>
            <a:r>
              <a:rPr lang="en-US" dirty="0" smtClean="0"/>
              <a:t> </a:t>
            </a:r>
            <a:r>
              <a:rPr lang="en-US" dirty="0" err="1" smtClean="0"/>
              <a:t>kode</a:t>
            </a:r>
            <a:r>
              <a:rPr lang="en-US" dirty="0" smtClean="0"/>
              <a:t> </a:t>
            </a:r>
            <a:r>
              <a:rPr lang="en-US" dirty="0" err="1" smtClean="0"/>
              <a:t>langsung</a:t>
            </a:r>
            <a:r>
              <a:rPr lang="en-US" dirty="0" smtClean="0"/>
              <a:t> </a:t>
            </a:r>
            <a:r>
              <a:rPr lang="en-US" dirty="0" err="1" smtClean="0"/>
              <a:t>dan</a:t>
            </a:r>
            <a:r>
              <a:rPr lang="en-US" dirty="0" smtClean="0"/>
              <a:t> </a:t>
            </a:r>
            <a:r>
              <a:rPr lang="en-US" dirty="0" err="1" smtClean="0"/>
              <a:t>beberapa</a:t>
            </a:r>
            <a:r>
              <a:rPr lang="en-US" dirty="0" smtClean="0"/>
              <a:t> </a:t>
            </a:r>
            <a:r>
              <a:rPr lang="en-US" dirty="0" err="1" smtClean="0"/>
              <a:t>teks</a:t>
            </a:r>
            <a:r>
              <a:rPr lang="en-US" dirty="0" smtClean="0"/>
              <a:t> </a:t>
            </a:r>
            <a:r>
              <a:rPr lang="en-US" dirty="0" err="1" smtClean="0"/>
              <a:t>penjelasan</a:t>
            </a:r>
            <a:r>
              <a:rPr lang="en-US" dirty="0" smtClean="0"/>
              <a:t>.</a:t>
            </a:r>
          </a:p>
          <a:p>
            <a:endParaRPr lang="en-US" dirty="0" smtClean="0"/>
          </a:p>
        </p:txBody>
      </p:sp>
      <p:sp>
        <p:nvSpPr>
          <p:cNvPr id="4" name="Slide Number Placeholder 3"/>
          <p:cNvSpPr>
            <a:spLocks noGrp="1"/>
          </p:cNvSpPr>
          <p:nvPr>
            <p:ph type="sldNum" sz="quarter" idx="10"/>
          </p:nvPr>
        </p:nvSpPr>
        <p:spPr/>
        <p:txBody>
          <a:bodyPr/>
          <a:lstStyle/>
          <a:p>
            <a:fld id="{CF48818C-C5E6-444A-A9F7-917A97CA3904}" type="slidenum">
              <a:rPr lang="id-ID" smtClean="0"/>
              <a:pPr/>
              <a:t>28</a:t>
            </a:fld>
            <a:endParaRPr lang="id-ID"/>
          </a:p>
        </p:txBody>
      </p:sp>
    </p:spTree>
    <p:extLst>
      <p:ext uri="{BB962C8B-B14F-4D97-AF65-F5344CB8AC3E}">
        <p14:creationId xmlns:p14="http://schemas.microsoft.com/office/powerpoint/2010/main" val="1536830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err="1" smtClean="0"/>
              <a:t>Matplotlib</a:t>
            </a:r>
            <a:r>
              <a:rPr lang="en-US" u="sng" dirty="0" smtClean="0"/>
              <a:t> – Jupiter Notebook</a:t>
            </a:r>
          </a:p>
          <a:p>
            <a:endParaRPr lang="en-US" dirty="0" smtClean="0"/>
          </a:p>
          <a:p>
            <a:r>
              <a:rPr lang="en-US" dirty="0" err="1" smtClean="0"/>
              <a:t>Jupyter</a:t>
            </a:r>
            <a:r>
              <a:rPr lang="en-US" dirty="0" smtClean="0"/>
              <a:t> </a:t>
            </a:r>
            <a:r>
              <a:rPr lang="en-US" dirty="0" err="1" smtClean="0"/>
              <a:t>memiliki</a:t>
            </a:r>
            <a:r>
              <a:rPr lang="en-US" dirty="0" smtClean="0"/>
              <a:t> </a:t>
            </a:r>
            <a:r>
              <a:rPr lang="en-US" dirty="0" err="1" smtClean="0"/>
              <a:t>beberapa</a:t>
            </a:r>
            <a:r>
              <a:rPr lang="en-US" dirty="0" smtClean="0"/>
              <a:t> </a:t>
            </a:r>
            <a:r>
              <a:rPr lang="en-US" dirty="0" err="1" smtClean="0"/>
              <a:t>dukungan</a:t>
            </a:r>
            <a:r>
              <a:rPr lang="en-US" dirty="0" smtClean="0"/>
              <a:t> </a:t>
            </a:r>
            <a:r>
              <a:rPr lang="en-US" dirty="0" err="1" smtClean="0"/>
              <a:t>khusus</a:t>
            </a:r>
            <a:r>
              <a:rPr lang="en-US" dirty="0" smtClean="0"/>
              <a:t> </a:t>
            </a:r>
            <a:r>
              <a:rPr lang="en-US" dirty="0" err="1" smtClean="0"/>
              <a:t>untuk</a:t>
            </a:r>
            <a:r>
              <a:rPr lang="en-US" dirty="0" smtClean="0"/>
              <a:t> </a:t>
            </a:r>
            <a:r>
              <a:rPr lang="en-US" dirty="0" err="1" smtClean="0"/>
              <a:t>Matplotlib</a:t>
            </a:r>
            <a:r>
              <a:rPr lang="en-US" dirty="0" smtClean="0"/>
              <a:t> </a:t>
            </a:r>
            <a:r>
              <a:rPr lang="en-US" dirty="0" err="1" smtClean="0"/>
              <a:t>dan</a:t>
            </a:r>
            <a:r>
              <a:rPr lang="en-US" dirty="0" smtClean="0"/>
              <a:t> </a:t>
            </a:r>
            <a:r>
              <a:rPr lang="en-US" dirty="0" err="1" smtClean="0"/>
              <a:t>jika</a:t>
            </a:r>
            <a:r>
              <a:rPr lang="en-US" dirty="0" smtClean="0"/>
              <a:t> </a:t>
            </a:r>
            <a:r>
              <a:rPr lang="en-US" dirty="0" err="1" smtClean="0"/>
              <a:t>Jupyter</a:t>
            </a:r>
            <a:r>
              <a:rPr lang="en-US" dirty="0" smtClean="0"/>
              <a:t> notebook, yang </a:t>
            </a:r>
            <a:r>
              <a:rPr lang="en-US" dirty="0" err="1" smtClean="0"/>
              <a:t>harus</a:t>
            </a:r>
            <a:r>
              <a:rPr lang="en-US" dirty="0" smtClean="0"/>
              <a:t> </a:t>
            </a:r>
            <a:r>
              <a:rPr lang="en-US" dirty="0" err="1" smtClean="0"/>
              <a:t>dilakukan</a:t>
            </a:r>
            <a:r>
              <a:rPr lang="en-US" dirty="0" smtClean="0"/>
              <a:t> </a:t>
            </a:r>
            <a:r>
              <a:rPr lang="en-US" dirty="0" err="1" smtClean="0"/>
              <a:t>adalah</a:t>
            </a:r>
            <a:r>
              <a:rPr lang="en-US" dirty="0" smtClean="0"/>
              <a:t> </a:t>
            </a:r>
            <a:r>
              <a:rPr lang="en-US" dirty="0" err="1" smtClean="0"/>
              <a:t>mengimpor</a:t>
            </a:r>
            <a:r>
              <a:rPr lang="en-US" dirty="0" smtClean="0"/>
              <a:t> </a:t>
            </a:r>
            <a:r>
              <a:rPr lang="en-US" dirty="0" err="1" smtClean="0"/>
              <a:t>Matplotlib</a:t>
            </a:r>
            <a:r>
              <a:rPr lang="en-US" dirty="0" smtClean="0"/>
              <a:t> </a:t>
            </a:r>
            <a:r>
              <a:rPr lang="en-US" dirty="0" err="1" smtClean="0"/>
              <a:t>dan</a:t>
            </a:r>
            <a:r>
              <a:rPr lang="en-US" dirty="0" smtClean="0"/>
              <a:t> </a:t>
            </a:r>
            <a:r>
              <a:rPr lang="en-US" dirty="0" err="1" smtClean="0"/>
              <a:t>dapat</a:t>
            </a:r>
            <a:r>
              <a:rPr lang="en-US" dirty="0" smtClean="0"/>
              <a:t> </a:t>
            </a:r>
            <a:r>
              <a:rPr lang="en-US" dirty="0" err="1" smtClean="0"/>
              <a:t>digunakan</a:t>
            </a:r>
            <a:r>
              <a:rPr lang="en-US" dirty="0" smtClean="0"/>
              <a:t> </a:t>
            </a:r>
            <a:r>
              <a:rPr lang="en-US" dirty="0" err="1" smtClean="0"/>
              <a:t>untuk</a:t>
            </a:r>
            <a:r>
              <a:rPr lang="en-US" dirty="0" smtClean="0"/>
              <a:t> </a:t>
            </a:r>
            <a:r>
              <a:rPr lang="en-US" dirty="0" err="1" smtClean="0"/>
              <a:t>menggambar</a:t>
            </a:r>
            <a:r>
              <a:rPr lang="en-US" dirty="0" smtClean="0"/>
              <a:t>.</a:t>
            </a:r>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29</a:t>
            </a:fld>
            <a:endParaRPr lang="id-ID"/>
          </a:p>
        </p:txBody>
      </p:sp>
    </p:spTree>
    <p:extLst>
      <p:ext uri="{BB962C8B-B14F-4D97-AF65-F5344CB8AC3E}">
        <p14:creationId xmlns:p14="http://schemas.microsoft.com/office/powerpoint/2010/main" val="2463264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smtClean="0"/>
              <a:t>Matplotlib</a:t>
            </a:r>
            <a:r>
              <a:rPr lang="en-US" u="sng" dirty="0" smtClean="0"/>
              <a:t> – Plot Function</a:t>
            </a:r>
          </a:p>
          <a:p>
            <a:endParaRPr lang="en-US" dirty="0" smtClean="0"/>
          </a:p>
          <a:p>
            <a:r>
              <a:rPr lang="id-ID" dirty="0" smtClean="0"/>
              <a:t>Dalam </a:t>
            </a:r>
            <a:r>
              <a:rPr lang="en-US" dirty="0" err="1" smtClean="0"/>
              <a:t>metplotlib</a:t>
            </a:r>
            <a:r>
              <a:rPr lang="en-US" baseline="0" dirty="0" smtClean="0"/>
              <a:t> </a:t>
            </a:r>
            <a:r>
              <a:rPr lang="en-US" baseline="0" dirty="0" err="1" smtClean="0"/>
              <a:t>digunakan</a:t>
            </a:r>
            <a:r>
              <a:rPr lang="en-US" baseline="0" dirty="0" smtClean="0"/>
              <a:t> script interface.</a:t>
            </a:r>
          </a:p>
          <a:p>
            <a:r>
              <a:rPr lang="en-US" baseline="0" dirty="0" err="1" smtClean="0"/>
              <a:t>Visualisasi</a:t>
            </a:r>
            <a:r>
              <a:rPr lang="en-US" baseline="0" dirty="0" smtClean="0"/>
              <a:t> </a:t>
            </a:r>
            <a:r>
              <a:rPr lang="id-ID" dirty="0" smtClean="0"/>
              <a:t>konvensional seperti histogram, </a:t>
            </a:r>
            <a:r>
              <a:rPr lang="en-US" dirty="0" smtClean="0"/>
              <a:t>diagram</a:t>
            </a:r>
            <a:r>
              <a:rPr lang="en-US" baseline="0" dirty="0" smtClean="0"/>
              <a:t> </a:t>
            </a:r>
            <a:r>
              <a:rPr lang="id-ID" dirty="0" smtClean="0"/>
              <a:t>batang, plot kotak dan banyak lainnya</a:t>
            </a:r>
            <a:r>
              <a:rPr lang="en-US" dirty="0" smtClean="0"/>
              <a:t> </a:t>
            </a:r>
            <a:r>
              <a:rPr lang="en-US" dirty="0" err="1" smtClean="0"/>
              <a:t>dapat</a:t>
            </a:r>
            <a:r>
              <a:rPr lang="en-US" dirty="0" smtClean="0"/>
              <a:t> </a:t>
            </a:r>
            <a:r>
              <a:rPr lang="en-US" dirty="0" err="1" smtClean="0"/>
              <a:t>dihasilkan</a:t>
            </a:r>
            <a:r>
              <a:rPr lang="en-US" dirty="0" smtClean="0"/>
              <a:t> </a:t>
            </a:r>
            <a:r>
              <a:rPr lang="en-US" dirty="0" err="1" smtClean="0"/>
              <a:t>hanya</a:t>
            </a:r>
            <a:r>
              <a:rPr lang="en-US" dirty="0" smtClean="0"/>
              <a:t> </a:t>
            </a:r>
            <a:r>
              <a:rPr lang="en-US" dirty="0" err="1" smtClean="0"/>
              <a:t>dengan</a:t>
            </a:r>
            <a:r>
              <a:rPr lang="en-US" dirty="0" smtClean="0"/>
              <a:t> </a:t>
            </a:r>
            <a:r>
              <a:rPr lang="en-US" dirty="0" err="1" smtClean="0"/>
              <a:t>satu</a:t>
            </a:r>
            <a:r>
              <a:rPr lang="en-US" dirty="0" smtClean="0"/>
              <a:t> </a:t>
            </a:r>
            <a:r>
              <a:rPr lang="en-US" dirty="0" err="1" smtClean="0"/>
              <a:t>fungsi</a:t>
            </a:r>
            <a:r>
              <a:rPr lang="en-US" dirty="0" smtClean="0"/>
              <a:t> </a:t>
            </a:r>
            <a:r>
              <a:rPr lang="en-US" dirty="0" err="1" smtClean="0"/>
              <a:t>yaitu</a:t>
            </a:r>
            <a:r>
              <a:rPr lang="en-US" dirty="0" smtClean="0"/>
              <a:t>: Plot Function</a:t>
            </a:r>
            <a:r>
              <a:rPr lang="id-ID" dirty="0" smtClean="0"/>
              <a:t>.</a:t>
            </a:r>
            <a:endParaRPr lang="en-US" dirty="0" smtClean="0"/>
          </a:p>
          <a:p>
            <a:endParaRPr lang="en-US" dirty="0" smtClean="0"/>
          </a:p>
          <a:p>
            <a:r>
              <a:rPr lang="en-US" dirty="0" smtClean="0"/>
              <a:t>C</a:t>
            </a:r>
            <a:r>
              <a:rPr lang="id-ID" dirty="0" smtClean="0"/>
              <a:t>ontoh</a:t>
            </a:r>
            <a:r>
              <a:rPr lang="en-US" dirty="0" smtClean="0"/>
              <a:t>:</a:t>
            </a:r>
          </a:p>
          <a:p>
            <a:r>
              <a:rPr lang="id-ID" dirty="0" smtClean="0"/>
              <a:t>Pertama-tama impor skrip</a:t>
            </a:r>
            <a:r>
              <a:rPr lang="en-US" dirty="0" smtClean="0"/>
              <a:t>t interface</a:t>
            </a:r>
            <a:r>
              <a:rPr lang="id-ID" dirty="0" smtClean="0"/>
              <a:t> sebagai plt dan plot tanda melingkar di posisi (5, 5),</a:t>
            </a:r>
            <a:endParaRPr lang="en-US" dirty="0" smtClean="0"/>
          </a:p>
          <a:p>
            <a:r>
              <a:rPr lang="id-ID" dirty="0" smtClean="0"/>
              <a:t>Jadi</a:t>
            </a:r>
            <a:r>
              <a:rPr lang="en-US" dirty="0" smtClean="0"/>
              <a:t>:</a:t>
            </a:r>
          </a:p>
          <a:p>
            <a:r>
              <a:rPr lang="en-US" dirty="0" smtClean="0"/>
              <a:t>x</a:t>
            </a:r>
            <a:r>
              <a:rPr lang="id-ID" dirty="0" smtClean="0"/>
              <a:t> </a:t>
            </a:r>
            <a:r>
              <a:rPr lang="en-US" dirty="0" smtClean="0"/>
              <a:t>=</a:t>
            </a:r>
            <a:r>
              <a:rPr lang="id-ID" dirty="0" smtClean="0"/>
              <a:t> 5 </a:t>
            </a:r>
            <a:endParaRPr lang="en-US" dirty="0" smtClean="0"/>
          </a:p>
          <a:p>
            <a:r>
              <a:rPr lang="id-ID" dirty="0" smtClean="0"/>
              <a:t>y </a:t>
            </a:r>
            <a:r>
              <a:rPr lang="en-US" dirty="0" smtClean="0"/>
              <a:t>= </a:t>
            </a:r>
            <a:r>
              <a:rPr lang="id-ID" dirty="0" smtClean="0"/>
              <a:t>5</a:t>
            </a:r>
            <a:endParaRPr lang="en-US" dirty="0" smtClean="0"/>
          </a:p>
          <a:p>
            <a:endParaRPr lang="en-US" dirty="0" smtClean="0"/>
          </a:p>
          <a:p>
            <a:r>
              <a:rPr lang="id-ID" dirty="0" smtClean="0"/>
              <a:t>Perhatikan bagaimana plot dihasilkan dalam browser dan bukan di jendela terpisah</a:t>
            </a:r>
            <a:r>
              <a:rPr lang="en-US" dirty="0" smtClean="0"/>
              <a:t>.</a:t>
            </a:r>
          </a:p>
        </p:txBody>
      </p:sp>
      <p:sp>
        <p:nvSpPr>
          <p:cNvPr id="4" name="Slide Number Placeholder 3"/>
          <p:cNvSpPr>
            <a:spLocks noGrp="1"/>
          </p:cNvSpPr>
          <p:nvPr>
            <p:ph type="sldNum" sz="quarter" idx="10"/>
          </p:nvPr>
        </p:nvSpPr>
        <p:spPr/>
        <p:txBody>
          <a:bodyPr/>
          <a:lstStyle/>
          <a:p>
            <a:fld id="{CF48818C-C5E6-444A-A9F7-917A97CA3904}" type="slidenum">
              <a:rPr lang="id-ID" smtClean="0"/>
              <a:pPr/>
              <a:t>30</a:t>
            </a:fld>
            <a:endParaRPr lang="id-ID"/>
          </a:p>
        </p:txBody>
      </p:sp>
    </p:spTree>
    <p:extLst>
      <p:ext uri="{BB962C8B-B14F-4D97-AF65-F5344CB8AC3E}">
        <p14:creationId xmlns:p14="http://schemas.microsoft.com/office/powerpoint/2010/main" val="14271092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smtClean="0"/>
              <a:t>Matplotlib</a:t>
            </a:r>
            <a:r>
              <a:rPr lang="en-US" u="sng" dirty="0" smtClean="0"/>
              <a:t> </a:t>
            </a:r>
            <a:r>
              <a:rPr lang="en-US" u="sng" dirty="0" err="1" smtClean="0"/>
              <a:t>Backends</a:t>
            </a:r>
            <a:r>
              <a:rPr lang="en-US" u="sng" dirty="0" smtClean="0"/>
              <a:t> - Inline</a:t>
            </a:r>
          </a:p>
          <a:p>
            <a:endParaRPr lang="en-US" dirty="0" smtClean="0"/>
          </a:p>
          <a:p>
            <a:r>
              <a:rPr lang="id-ID" dirty="0" smtClean="0"/>
              <a:t>Jika plot dihasilkan di jendela baru, maka dapat</a:t>
            </a:r>
            <a:r>
              <a:rPr lang="en-US" baseline="0" dirty="0" smtClean="0"/>
              <a:t> </a:t>
            </a:r>
            <a:r>
              <a:rPr lang="en-US" baseline="0" dirty="0" err="1" smtClean="0"/>
              <a:t>dite</a:t>
            </a:r>
            <a:r>
              <a:rPr lang="id-ID" dirty="0" smtClean="0"/>
              <a:t>rapkan plot pembuatan dalam browser menggunakan </a:t>
            </a:r>
            <a:r>
              <a:rPr lang="en-US" dirty="0" smtClean="0"/>
              <a:t>magic</a:t>
            </a:r>
            <a:r>
              <a:rPr lang="en-US" baseline="0" dirty="0" smtClean="0"/>
              <a:t> function</a:t>
            </a:r>
            <a:r>
              <a:rPr lang="id-ID" dirty="0" smtClean="0"/>
              <a:t>.</a:t>
            </a:r>
            <a:endParaRPr lang="en-US" dirty="0" smtClean="0"/>
          </a:p>
          <a:p>
            <a:endParaRPr lang="en-US" dirty="0" smtClean="0"/>
          </a:p>
          <a:p>
            <a:r>
              <a:rPr lang="en-US" dirty="0" smtClean="0"/>
              <a:t>Magic</a:t>
            </a:r>
            <a:r>
              <a:rPr lang="en-US" baseline="0" dirty="0" smtClean="0"/>
              <a:t> function </a:t>
            </a:r>
            <a:r>
              <a:rPr lang="id-ID" dirty="0" smtClean="0"/>
              <a:t>dimulai dengan</a:t>
            </a:r>
            <a:r>
              <a:rPr lang="en-US" dirty="0" smtClean="0"/>
              <a:t>:</a:t>
            </a:r>
          </a:p>
          <a:p>
            <a:r>
              <a:rPr lang="id-ID" dirty="0" smtClean="0"/>
              <a:t>% Matplotlib</a:t>
            </a:r>
            <a:endParaRPr lang="en-US" dirty="0" smtClean="0"/>
          </a:p>
          <a:p>
            <a:endParaRPr lang="en-US" dirty="0" smtClean="0"/>
          </a:p>
          <a:p>
            <a:r>
              <a:rPr lang="id-ID" dirty="0" smtClean="0"/>
              <a:t>dan untuk memberlakukan plot yang akan di-render di dalam browser,</a:t>
            </a:r>
            <a:r>
              <a:rPr lang="en-US" baseline="0" dirty="0" smtClean="0"/>
              <a:t> </a:t>
            </a:r>
            <a:r>
              <a:rPr lang="en-US" baseline="0" dirty="0" err="1" smtClean="0"/>
              <a:t>gunakan</a:t>
            </a:r>
            <a:r>
              <a:rPr lang="en-US" baseline="0" dirty="0" smtClean="0"/>
              <a:t> </a:t>
            </a:r>
            <a:r>
              <a:rPr lang="id-ID" b="1" dirty="0" smtClean="0"/>
              <a:t>inline</a:t>
            </a:r>
            <a:r>
              <a:rPr lang="id-ID" dirty="0" smtClean="0"/>
              <a:t> sebagai backend.</a:t>
            </a:r>
            <a:endParaRPr lang="en-US" dirty="0" smtClean="0"/>
          </a:p>
          <a:p>
            <a:endParaRPr lang="en-US" dirty="0" smtClean="0"/>
          </a:p>
          <a:p>
            <a:r>
              <a:rPr lang="id-ID" dirty="0" smtClean="0"/>
              <a:t>Matplotlib memiliki sejumlah backend berbeda yang tersedia. Salah satu batasan backend ini adalah bahwa tidak dapat mengubah angka setelah dirender. Jadi setelah memberikan gambar di atas, tidak ada cara untuk menambahkan, misalnya, judul gambar atau label.</a:t>
            </a:r>
            <a:endParaRPr lang="en-US" dirty="0" smtClean="0"/>
          </a:p>
          <a:p>
            <a:endParaRPr lang="en-US" dirty="0" smtClean="0"/>
          </a:p>
          <a:p>
            <a:r>
              <a:rPr lang="id-ID" dirty="0" smtClean="0"/>
              <a:t>Anda harus membuat plot baru dan menambahkan judul dan label sumbu sebelum memanggil fungsi pertunjukan. Backend yang mengatasi batasan ini adalah backend notebook.</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31</a:t>
            </a:fld>
            <a:endParaRPr lang="id-ID"/>
          </a:p>
        </p:txBody>
      </p:sp>
    </p:spTree>
    <p:extLst>
      <p:ext uri="{BB962C8B-B14F-4D97-AF65-F5344CB8AC3E}">
        <p14:creationId xmlns:p14="http://schemas.microsoft.com/office/powerpoint/2010/main" val="3575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err="1" smtClean="0"/>
              <a:t>Matplotlib</a:t>
            </a:r>
            <a:r>
              <a:rPr lang="en-US" u="sng" dirty="0" smtClean="0"/>
              <a:t> </a:t>
            </a:r>
            <a:r>
              <a:rPr lang="en-US" u="sng" dirty="0" err="1" smtClean="0"/>
              <a:t>Backends</a:t>
            </a:r>
            <a:r>
              <a:rPr lang="en-US" u="sng" dirty="0" smtClean="0"/>
              <a:t> - Inline</a:t>
            </a:r>
          </a:p>
          <a:p>
            <a:endParaRPr lang="en-US" dirty="0" smtClean="0"/>
          </a:p>
          <a:p>
            <a:r>
              <a:rPr lang="en-US" dirty="0" smtClean="0"/>
              <a:t>Magic</a:t>
            </a:r>
            <a:r>
              <a:rPr lang="en-US" baseline="0" dirty="0" smtClean="0"/>
              <a:t> function </a:t>
            </a:r>
            <a:r>
              <a:rPr lang="id-ID" dirty="0" smtClean="0"/>
              <a:t>dimulai dengan</a:t>
            </a:r>
            <a:r>
              <a:rPr lang="en-US" dirty="0" smtClean="0"/>
              <a:t>:</a:t>
            </a:r>
          </a:p>
          <a:p>
            <a:r>
              <a:rPr lang="id-ID" dirty="0" smtClean="0"/>
              <a:t>% Matplotlib</a:t>
            </a:r>
            <a:endParaRPr lang="en-US" dirty="0" smtClean="0"/>
          </a:p>
          <a:p>
            <a:endParaRPr lang="en-US" dirty="0" smtClean="0"/>
          </a:p>
          <a:p>
            <a:r>
              <a:rPr lang="id-ID" dirty="0" smtClean="0"/>
              <a:t>dan untuk memberlakukan plot yang akan di-render di dalam browser,</a:t>
            </a:r>
            <a:r>
              <a:rPr lang="en-US" baseline="0" dirty="0" smtClean="0"/>
              <a:t> </a:t>
            </a:r>
            <a:r>
              <a:rPr lang="en-US" baseline="0" dirty="0" err="1" smtClean="0"/>
              <a:t>gunakan</a:t>
            </a:r>
            <a:r>
              <a:rPr lang="en-US" baseline="0" dirty="0" smtClean="0"/>
              <a:t> </a:t>
            </a:r>
            <a:r>
              <a:rPr lang="id-ID" b="1" dirty="0" smtClean="0"/>
              <a:t>inline</a:t>
            </a:r>
            <a:r>
              <a:rPr lang="id-ID" dirty="0" smtClean="0"/>
              <a:t> sebagai backend.</a:t>
            </a:r>
            <a:endParaRPr lang="en-US" dirty="0" smtClean="0"/>
          </a:p>
          <a:p>
            <a:endParaRPr lang="en-US" dirty="0" smtClean="0"/>
          </a:p>
          <a:p>
            <a:r>
              <a:rPr lang="id-ID" dirty="0" smtClean="0"/>
              <a:t>Matplotlib memiliki sejumlah backend berbeda yang tersedia. Salah satu batasan backend ini adalah bahwa tidak dapat mengubah angka setelah dirender. Jadi setelah memberikan gambar di atas, tidak ada cara untuk menambahkan, misalnya, judul gambar atau label.</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F48818C-C5E6-444A-A9F7-917A97CA3904}" type="slidenum">
              <a:rPr lang="id-ID" smtClean="0"/>
              <a:pPr/>
              <a:t>32</a:t>
            </a:fld>
            <a:endParaRPr lang="id-ID"/>
          </a:p>
        </p:txBody>
      </p:sp>
    </p:spTree>
    <p:extLst>
      <p:ext uri="{BB962C8B-B14F-4D97-AF65-F5344CB8AC3E}">
        <p14:creationId xmlns:p14="http://schemas.microsoft.com/office/powerpoint/2010/main" val="1781489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smtClean="0"/>
              <a:t>Matplotlib</a:t>
            </a:r>
            <a:r>
              <a:rPr lang="en-US" u="sng" dirty="0" smtClean="0"/>
              <a:t> </a:t>
            </a:r>
            <a:r>
              <a:rPr lang="en-US" u="sng" dirty="0" err="1" smtClean="0"/>
              <a:t>Backends</a:t>
            </a:r>
            <a:r>
              <a:rPr lang="en-US" u="sng" dirty="0" smtClean="0"/>
              <a:t> – Inline</a:t>
            </a:r>
          </a:p>
          <a:p>
            <a:endParaRPr lang="en-US" u="sng"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a:t>
            </a:r>
            <a:r>
              <a:rPr lang="id-ID" dirty="0" smtClean="0"/>
              <a:t>arus </a:t>
            </a:r>
            <a:r>
              <a:rPr lang="en-US" dirty="0" err="1" smtClean="0"/>
              <a:t>di</a:t>
            </a:r>
            <a:r>
              <a:rPr lang="id-ID" dirty="0" smtClean="0"/>
              <a:t>buat plot baru dan menambahkan judul dan label sumbu sebelum memanggil fungsi </a:t>
            </a:r>
            <a:r>
              <a:rPr lang="en-US" dirty="0" smtClean="0"/>
              <a:t>“show”</a:t>
            </a:r>
            <a:r>
              <a:rPr lang="id-ID" dirty="0" smtClean="0"/>
              <a:t>. Backend yang mengatasi batasan ini adalah backend notebook.</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33</a:t>
            </a:fld>
            <a:endParaRPr lang="id-ID"/>
          </a:p>
        </p:txBody>
      </p:sp>
    </p:spTree>
    <p:extLst>
      <p:ext uri="{BB962C8B-B14F-4D97-AF65-F5344CB8AC3E}">
        <p14:creationId xmlns:p14="http://schemas.microsoft.com/office/powerpoint/2010/main" val="3028032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Hal yang </a:t>
            </a:r>
            <a:r>
              <a:rPr lang="en-US" dirty="0" err="1" smtClean="0"/>
              <a:t>perlu</a:t>
            </a:r>
            <a:r>
              <a:rPr lang="en-US" dirty="0" smtClean="0"/>
              <a:t> </a:t>
            </a:r>
            <a:r>
              <a:rPr lang="en-US" dirty="0" err="1" smtClean="0"/>
              <a:t>diingat</a:t>
            </a:r>
            <a:r>
              <a:rPr lang="en-US" baseline="0" dirty="0" smtClean="0"/>
              <a:t> </a:t>
            </a:r>
            <a:r>
              <a:rPr lang="en-US" baseline="0" dirty="0" err="1" smtClean="0"/>
              <a:t>pada</a:t>
            </a:r>
            <a:r>
              <a:rPr lang="en-US" baseline="0" dirty="0" smtClean="0"/>
              <a:t> </a:t>
            </a:r>
            <a:r>
              <a:rPr lang="en-US" baseline="0" dirty="0" err="1" smtClean="0"/>
              <a:t>saat</a:t>
            </a:r>
            <a:r>
              <a:rPr lang="en-US" baseline="0" dirty="0" smtClean="0"/>
              <a:t> </a:t>
            </a:r>
            <a:r>
              <a:rPr lang="en-US" baseline="0" dirty="0" err="1" smtClean="0"/>
              <a:t>membuat</a:t>
            </a:r>
            <a:r>
              <a:rPr lang="en-US" baseline="0" dirty="0" smtClean="0"/>
              <a:t> </a:t>
            </a:r>
            <a:r>
              <a:rPr lang="en-US" baseline="0" dirty="0" err="1" smtClean="0"/>
              <a:t>visualisasi</a:t>
            </a:r>
            <a:r>
              <a:rPr lang="en-US" baseline="0" dirty="0" smtClean="0"/>
              <a:t> data, </a:t>
            </a:r>
            <a:r>
              <a:rPr lang="en-US" baseline="0" dirty="0" err="1" smtClean="0"/>
              <a:t>adalah</a:t>
            </a:r>
            <a:r>
              <a:rPr lang="en-US" baseline="0" dirty="0" smtClean="0"/>
              <a:t>:</a:t>
            </a:r>
          </a:p>
          <a:p>
            <a:pPr marL="457200" indent="-457200">
              <a:buFont typeface="+mj-lt"/>
              <a:buAutoNum type="arabicPeriod"/>
            </a:pPr>
            <a:r>
              <a:rPr lang="en-US" dirty="0" err="1" smtClean="0"/>
              <a:t>Visualisasi</a:t>
            </a:r>
            <a:r>
              <a:rPr lang="en-US" dirty="0" smtClean="0"/>
              <a:t> yang </a:t>
            </a:r>
            <a:r>
              <a:rPr lang="en-US" dirty="0" err="1" smtClean="0"/>
              <a:t>sederhana</a:t>
            </a:r>
            <a:r>
              <a:rPr lang="en-US" dirty="0" smtClean="0"/>
              <a:t> </a:t>
            </a:r>
            <a:r>
              <a:rPr lang="en-US" dirty="0" err="1" smtClean="0"/>
              <a:t>lebih</a:t>
            </a:r>
            <a:r>
              <a:rPr lang="en-US" dirty="0" smtClean="0"/>
              <a:t> </a:t>
            </a:r>
            <a:r>
              <a:rPr lang="en-US" dirty="0" err="1" smtClean="0"/>
              <a:t>efektif</a:t>
            </a:r>
            <a:endParaRPr lang="en-US" dirty="0" smtClean="0"/>
          </a:p>
          <a:p>
            <a:pPr marL="457200" indent="-457200">
              <a:buFont typeface="+mj-lt"/>
              <a:buAutoNum type="arabicPeriod"/>
            </a:pPr>
            <a:r>
              <a:rPr lang="en-US" dirty="0" err="1" smtClean="0"/>
              <a:t>Visualisasi</a:t>
            </a:r>
            <a:r>
              <a:rPr lang="en-US" dirty="0" smtClean="0"/>
              <a:t> yang </a:t>
            </a:r>
            <a:r>
              <a:rPr lang="en-US" dirty="0" err="1" smtClean="0"/>
              <a:t>sederhana</a:t>
            </a:r>
            <a:r>
              <a:rPr lang="en-US" dirty="0" smtClean="0"/>
              <a:t> </a:t>
            </a:r>
            <a:r>
              <a:rPr lang="en-US" dirty="0" err="1" smtClean="0"/>
              <a:t>lebih</a:t>
            </a:r>
            <a:r>
              <a:rPr lang="en-US" dirty="0" smtClean="0"/>
              <a:t> </a:t>
            </a:r>
            <a:r>
              <a:rPr lang="en-US" dirty="0" err="1" smtClean="0"/>
              <a:t>menarik</a:t>
            </a:r>
            <a:endParaRPr lang="en-US" dirty="0" smtClean="0"/>
          </a:p>
          <a:p>
            <a:pPr marL="457200" indent="-457200">
              <a:buFont typeface="+mj-lt"/>
              <a:buAutoNum type="arabicPeriod"/>
            </a:pPr>
            <a:r>
              <a:rPr lang="en-US" dirty="0" err="1" smtClean="0"/>
              <a:t>Visualisasi</a:t>
            </a:r>
            <a:r>
              <a:rPr lang="en-US" dirty="0" smtClean="0"/>
              <a:t> yang </a:t>
            </a:r>
            <a:r>
              <a:rPr lang="en-US" dirty="0" err="1" smtClean="0"/>
              <a:t>sederhana</a:t>
            </a:r>
            <a:r>
              <a:rPr lang="en-US" dirty="0" smtClean="0"/>
              <a:t> </a:t>
            </a:r>
            <a:r>
              <a:rPr lang="en-US" dirty="0" err="1" smtClean="0"/>
              <a:t>lebih</a:t>
            </a:r>
            <a:r>
              <a:rPr lang="en-US" dirty="0" smtClean="0"/>
              <a:t> </a:t>
            </a:r>
            <a:r>
              <a:rPr lang="en-US" dirty="0" err="1" smtClean="0"/>
              <a:t>memiliki</a:t>
            </a:r>
            <a:r>
              <a:rPr lang="en-US" dirty="0" smtClean="0"/>
              <a:t> </a:t>
            </a:r>
            <a:r>
              <a:rPr lang="en-US" dirty="0" err="1" smtClean="0"/>
              <a:t>dampak</a:t>
            </a:r>
            <a:endParaRPr lang="en-US" baseline="0" dirty="0" smtClean="0"/>
          </a:p>
          <a:p>
            <a:endParaRPr lang="en-US" baseline="0" dirty="0" smtClean="0"/>
          </a:p>
          <a:p>
            <a:r>
              <a:rPr lang="en-US" baseline="0" dirty="0" err="1" smtClean="0"/>
              <a:t>Dalam</a:t>
            </a:r>
            <a:r>
              <a:rPr lang="en-US" baseline="0" dirty="0" smtClean="0"/>
              <a:t> </a:t>
            </a:r>
            <a:r>
              <a:rPr lang="en-US" baseline="0" dirty="0" err="1" smtClean="0"/>
              <a:t>bahasa</a:t>
            </a:r>
            <a:r>
              <a:rPr lang="en-US" baseline="0" dirty="0" smtClean="0"/>
              <a:t> </a:t>
            </a:r>
            <a:r>
              <a:rPr lang="en-US" baseline="0" dirty="0" err="1" smtClean="0"/>
              <a:t>Inggris</a:t>
            </a:r>
            <a:r>
              <a:rPr lang="en-US" baseline="0" dirty="0" smtClean="0"/>
              <a:t>:</a:t>
            </a:r>
          </a:p>
          <a:p>
            <a:pPr marL="457200" indent="-457200">
              <a:buFont typeface="+mj-lt"/>
              <a:buAutoNum type="arabicPeriod"/>
            </a:pPr>
            <a:r>
              <a:rPr lang="en-US" dirty="0" smtClean="0"/>
              <a:t>Less is more effective</a:t>
            </a:r>
          </a:p>
          <a:p>
            <a:pPr marL="457200" indent="-457200">
              <a:buFont typeface="+mj-lt"/>
              <a:buAutoNum type="arabicPeriod"/>
            </a:pPr>
            <a:r>
              <a:rPr lang="en-US" dirty="0" smtClean="0"/>
              <a:t>Less is more attractive</a:t>
            </a:r>
          </a:p>
          <a:p>
            <a:pPr marL="457200" indent="-457200">
              <a:buFont typeface="+mj-lt"/>
              <a:buAutoNum type="arabicPeriod"/>
            </a:pPr>
            <a:r>
              <a:rPr lang="en-US" dirty="0" smtClean="0"/>
              <a:t>Less is more </a:t>
            </a:r>
            <a:r>
              <a:rPr lang="en-US" dirty="0" err="1" smtClean="0"/>
              <a:t>impactive</a:t>
            </a:r>
            <a:endParaRPr lang="en-US" dirty="0" smtClean="0"/>
          </a:p>
          <a:p>
            <a:endParaRPr lang="en-US" baseline="0" dirty="0" smtClean="0"/>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5</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smtClean="0"/>
              <a:t>Matplotlib</a:t>
            </a:r>
            <a:r>
              <a:rPr lang="en-US" u="sng" dirty="0" smtClean="0"/>
              <a:t> </a:t>
            </a:r>
            <a:r>
              <a:rPr lang="en-US" u="sng" dirty="0" err="1" smtClean="0"/>
              <a:t>Backends</a:t>
            </a:r>
            <a:r>
              <a:rPr lang="en-US" u="sng" dirty="0" smtClean="0"/>
              <a:t> –</a:t>
            </a:r>
            <a:r>
              <a:rPr lang="en-US" u="sng" baseline="0" dirty="0" smtClean="0"/>
              <a:t> notebook</a:t>
            </a:r>
          </a:p>
          <a:p>
            <a:endParaRPr lang="en-US" baseline="0" dirty="0" smtClean="0"/>
          </a:p>
          <a:p>
            <a:r>
              <a:rPr lang="id-ID" dirty="0" smtClean="0"/>
              <a:t>Dengan backend notebook, jika fungsi plt dipanggil</a:t>
            </a:r>
            <a:r>
              <a:rPr lang="en-US" dirty="0" smtClean="0"/>
              <a:t>,</a:t>
            </a:r>
            <a:r>
              <a:rPr lang="en-US" baseline="0" dirty="0" smtClean="0"/>
              <a:t> </a:t>
            </a:r>
            <a:r>
              <a:rPr lang="en-US" baseline="0" dirty="0" err="1" smtClean="0"/>
              <a:t>akan</a:t>
            </a:r>
            <a:r>
              <a:rPr lang="en-US" baseline="0" dirty="0" smtClean="0"/>
              <a:t> </a:t>
            </a:r>
            <a:r>
              <a:rPr lang="en-US" baseline="0" dirty="0" err="1" smtClean="0"/>
              <a:t>diperiksa</a:t>
            </a:r>
            <a:r>
              <a:rPr lang="id-ID" dirty="0" smtClean="0"/>
              <a:t> apakah ada angka aktif, dan fungsi apa pun yang </a:t>
            </a:r>
            <a:r>
              <a:rPr lang="en-US" dirty="0" err="1" smtClean="0"/>
              <a:t>di</a:t>
            </a:r>
            <a:r>
              <a:rPr lang="id-ID" dirty="0" smtClean="0"/>
              <a:t>panggil akan diterapkan pada angka aktif ini.</a:t>
            </a:r>
            <a:endParaRPr lang="en-US" dirty="0" smtClean="0"/>
          </a:p>
          <a:p>
            <a:endParaRPr lang="en-US" dirty="0" smtClean="0"/>
          </a:p>
          <a:p>
            <a:r>
              <a:rPr lang="id-ID" dirty="0" smtClean="0"/>
              <a:t>Jika angka tidak ada, </a:t>
            </a:r>
            <a:r>
              <a:rPr lang="en-US" dirty="0" err="1" smtClean="0"/>
              <a:t>akan</a:t>
            </a:r>
            <a:r>
              <a:rPr lang="id-ID" dirty="0" smtClean="0"/>
              <a:t> membuat angka baru. Jadi ketika memanggil fungsi plt.plot untuk memplot tanda melingkar pada posisi (5, 5), backend memeriksa apakah ada figur aktif karena tidak ada figur aktif yang menghasilkan angka dan menambahkan tanda melingkar ke posisi ( 5, 5).</a:t>
            </a:r>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34</a:t>
            </a:fld>
            <a:endParaRPr lang="id-ID"/>
          </a:p>
        </p:txBody>
      </p:sp>
    </p:spTree>
    <p:extLst>
      <p:ext uri="{BB962C8B-B14F-4D97-AF65-F5344CB8AC3E}">
        <p14:creationId xmlns:p14="http://schemas.microsoft.com/office/powerpoint/2010/main" val="716730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err="1" smtClean="0"/>
              <a:t>Matplotlib</a:t>
            </a:r>
            <a:r>
              <a:rPr lang="en-US" u="sng" dirty="0" smtClean="0"/>
              <a:t> </a:t>
            </a:r>
            <a:r>
              <a:rPr lang="en-US" u="sng" dirty="0" err="1" smtClean="0"/>
              <a:t>Backends</a:t>
            </a:r>
            <a:r>
              <a:rPr lang="en-US" u="sng" dirty="0" smtClean="0"/>
              <a:t> –</a:t>
            </a:r>
            <a:r>
              <a:rPr lang="en-US" u="sng" baseline="0" dirty="0" smtClean="0"/>
              <a:t> notebook</a:t>
            </a:r>
          </a:p>
          <a:p>
            <a:endParaRPr lang="en-US" dirty="0" smtClean="0"/>
          </a:p>
          <a:p>
            <a:r>
              <a:rPr lang="id-ID" dirty="0" smtClean="0"/>
              <a:t>D</a:t>
            </a:r>
            <a:r>
              <a:rPr lang="en-US" dirty="0" err="1" smtClean="0"/>
              <a:t>engan</a:t>
            </a:r>
            <a:r>
              <a:rPr lang="en-US" dirty="0" smtClean="0"/>
              <a:t> </a:t>
            </a:r>
            <a:r>
              <a:rPr lang="en-US" dirty="0" err="1" smtClean="0"/>
              <a:t>fungsi</a:t>
            </a:r>
            <a:r>
              <a:rPr lang="en-US" dirty="0" smtClean="0"/>
              <a:t> notebook </a:t>
            </a:r>
            <a:r>
              <a:rPr lang="id-ID" dirty="0" smtClean="0"/>
              <a:t>dapat dengan mudah menambahkan judul misalnya atau label ke sumbu setelah plot dibuat, tanpa perlu membuat ulang gambar</a:t>
            </a:r>
            <a:r>
              <a:rPr lang="en-US" dirty="0" smtClean="0"/>
              <a:t>.</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35</a:t>
            </a:fld>
            <a:endParaRPr lang="id-ID"/>
          </a:p>
        </p:txBody>
      </p:sp>
    </p:spTree>
    <p:extLst>
      <p:ext uri="{BB962C8B-B14F-4D97-AF65-F5344CB8AC3E}">
        <p14:creationId xmlns:p14="http://schemas.microsoft.com/office/powerpoint/2010/main" val="6205828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smtClean="0"/>
              <a:t>Matplotlib</a:t>
            </a:r>
            <a:r>
              <a:rPr lang="en-US" u="sng" dirty="0" smtClean="0"/>
              <a:t> – Pandas</a:t>
            </a:r>
          </a:p>
          <a:p>
            <a:endParaRPr lang="en-US" dirty="0" smtClean="0"/>
          </a:p>
          <a:p>
            <a:r>
              <a:rPr lang="en-US" baseline="0" dirty="0" smtClean="0"/>
              <a:t>P</a:t>
            </a:r>
            <a:r>
              <a:rPr lang="id-ID" dirty="0" smtClean="0"/>
              <a:t>anda</a:t>
            </a:r>
            <a:r>
              <a:rPr lang="en-US" dirty="0" smtClean="0"/>
              <a:t>s</a:t>
            </a:r>
            <a:r>
              <a:rPr lang="id-ID" dirty="0" smtClean="0"/>
              <a:t> juga</a:t>
            </a:r>
            <a:r>
              <a:rPr lang="en-US" baseline="0" dirty="0" smtClean="0"/>
              <a:t> </a:t>
            </a:r>
            <a:r>
              <a:rPr lang="en-US" baseline="0" dirty="0" err="1" smtClean="0"/>
              <a:t>dapat</a:t>
            </a:r>
            <a:r>
              <a:rPr lang="en-US" baseline="0" dirty="0" smtClean="0"/>
              <a:t> </a:t>
            </a:r>
            <a:r>
              <a:rPr lang="en-US" baseline="0" dirty="0" err="1" smtClean="0"/>
              <a:t>di</a:t>
            </a:r>
            <a:r>
              <a:rPr lang="id-ID" dirty="0" smtClean="0"/>
              <a:t>implementasi</a:t>
            </a:r>
            <a:r>
              <a:rPr lang="en-US" dirty="0" err="1" smtClean="0"/>
              <a:t>kan</a:t>
            </a:r>
            <a:r>
              <a:rPr lang="en-US" baseline="0" dirty="0" smtClean="0"/>
              <a:t> </a:t>
            </a:r>
            <a:r>
              <a:rPr lang="en-US" baseline="0" dirty="0" err="1" smtClean="0"/>
              <a:t>dengan</a:t>
            </a:r>
            <a:r>
              <a:rPr lang="en-US" baseline="0" dirty="0" smtClean="0"/>
              <a:t> </a:t>
            </a:r>
            <a:r>
              <a:rPr lang="en-US" baseline="0" dirty="0" err="1" smtClean="0"/>
              <a:t>matplotlib</a:t>
            </a:r>
            <a:r>
              <a:rPr lang="en-US" baseline="0" dirty="0" smtClean="0"/>
              <a:t>.</a:t>
            </a:r>
            <a:r>
              <a:rPr lang="id-ID" dirty="0" smtClean="0"/>
              <a:t>. Oleh karena itu, memplot dalam </a:t>
            </a:r>
            <a:r>
              <a:rPr lang="en-US" dirty="0" smtClean="0"/>
              <a:t>P</a:t>
            </a:r>
            <a:r>
              <a:rPr lang="id-ID" dirty="0" smtClean="0"/>
              <a:t>anda</a:t>
            </a:r>
            <a:r>
              <a:rPr lang="en-US" dirty="0" smtClean="0"/>
              <a:t>s</a:t>
            </a:r>
            <a:r>
              <a:rPr lang="id-ID" dirty="0" smtClean="0"/>
              <a:t> sesederhana memanggil fungsi plot pada seri </a:t>
            </a:r>
            <a:r>
              <a:rPr lang="en-US" dirty="0" smtClean="0"/>
              <a:t>P</a:t>
            </a:r>
            <a:r>
              <a:rPr lang="id-ID" dirty="0" smtClean="0"/>
              <a:t>anda</a:t>
            </a:r>
            <a:r>
              <a:rPr lang="en-US" dirty="0" smtClean="0"/>
              <a:t>s</a:t>
            </a:r>
            <a:r>
              <a:rPr lang="id-ID" dirty="0" smtClean="0"/>
              <a:t> atau dataframe tertentu.</a:t>
            </a:r>
            <a:endParaRPr lang="en-US" dirty="0" smtClean="0"/>
          </a:p>
          <a:p>
            <a:endParaRPr lang="en-US" dirty="0" smtClean="0"/>
          </a:p>
          <a:p>
            <a:r>
              <a:rPr lang="en-US" dirty="0" err="1" smtClean="0"/>
              <a:t>Misalkan</a:t>
            </a:r>
            <a:r>
              <a:rPr lang="en-US" dirty="0" smtClean="0"/>
              <a:t> </a:t>
            </a:r>
            <a:r>
              <a:rPr lang="en-US" dirty="0" err="1" smtClean="0"/>
              <a:t>terdapat</a:t>
            </a:r>
            <a:r>
              <a:rPr lang="id-ID" dirty="0" smtClean="0"/>
              <a:t> data jumlah imigran dari India dan Cina ke Kanada dari 1980 hingga 1996 dan </a:t>
            </a:r>
            <a:r>
              <a:rPr lang="en-US" dirty="0" err="1" smtClean="0"/>
              <a:t>dapat</a:t>
            </a:r>
            <a:r>
              <a:rPr lang="en-US" dirty="0" smtClean="0"/>
              <a:t> </a:t>
            </a:r>
            <a:r>
              <a:rPr lang="en-US" dirty="0" err="1" smtClean="0"/>
              <a:t>dikatakan</a:t>
            </a:r>
            <a:r>
              <a:rPr lang="en-US" dirty="0" smtClean="0"/>
              <a:t> </a:t>
            </a:r>
            <a:r>
              <a:rPr lang="en-US" dirty="0" err="1" smtClean="0"/>
              <a:t>akan</a:t>
            </a:r>
            <a:r>
              <a:rPr lang="en-US" dirty="0" smtClean="0"/>
              <a:t> </a:t>
            </a:r>
            <a:r>
              <a:rPr lang="en-US" dirty="0" err="1" smtClean="0"/>
              <a:t>digambarkan</a:t>
            </a:r>
            <a:r>
              <a:rPr lang="en-US" dirty="0" smtClean="0"/>
              <a:t> diagram </a:t>
            </a:r>
            <a:r>
              <a:rPr lang="en-US" dirty="0" err="1" smtClean="0"/>
              <a:t>untuk</a:t>
            </a:r>
            <a:r>
              <a:rPr lang="en-US" dirty="0" smtClean="0"/>
              <a:t> data </a:t>
            </a:r>
            <a:r>
              <a:rPr lang="en-US" dirty="0" err="1" smtClean="0"/>
              <a:t>tersebut</a:t>
            </a:r>
            <a:r>
              <a:rPr lang="en-US" dirty="0" smtClean="0"/>
              <a:t>.</a:t>
            </a:r>
          </a:p>
          <a:p>
            <a:r>
              <a:rPr lang="id-ID" dirty="0" smtClean="0"/>
              <a:t>Yang harus </a:t>
            </a:r>
            <a:r>
              <a:rPr lang="en-US" dirty="0" err="1" smtClean="0"/>
              <a:t>di</a:t>
            </a:r>
            <a:r>
              <a:rPr lang="id-ID" dirty="0" smtClean="0"/>
              <a:t>lakukan adalah memanggil fungsi plot pada kerangka data ini yang </a:t>
            </a:r>
            <a:r>
              <a:rPr lang="en-US" dirty="0" err="1" smtClean="0"/>
              <a:t>di</a:t>
            </a:r>
            <a:r>
              <a:rPr lang="id-ID" dirty="0" smtClean="0"/>
              <a:t>sebut India_China_df dan mengatur jenis parameter ke baris dan di sana</a:t>
            </a:r>
            <a:r>
              <a:rPr lang="en-US" baseline="0" dirty="0" smtClean="0"/>
              <a:t> </a:t>
            </a:r>
            <a:r>
              <a:rPr lang="en-US" baseline="0" dirty="0" err="1" smtClean="0"/>
              <a:t>dimiliki</a:t>
            </a:r>
            <a:r>
              <a:rPr lang="id-ID" dirty="0" smtClean="0"/>
              <a:t>: plot garis data dalam bingkai data.</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F48818C-C5E6-444A-A9F7-917A97CA3904}" type="slidenum">
              <a:rPr lang="id-ID" smtClean="0"/>
              <a:pPr/>
              <a:t>36</a:t>
            </a:fld>
            <a:endParaRPr lang="id-ID"/>
          </a:p>
        </p:txBody>
      </p:sp>
    </p:spTree>
    <p:extLst>
      <p:ext uri="{BB962C8B-B14F-4D97-AF65-F5344CB8AC3E}">
        <p14:creationId xmlns:p14="http://schemas.microsoft.com/office/powerpoint/2010/main" val="28216625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err="1" smtClean="0"/>
              <a:t>Matplotlib</a:t>
            </a:r>
            <a:r>
              <a:rPr lang="en-US" u="sng" dirty="0" smtClean="0"/>
              <a:t> – Pandas</a:t>
            </a:r>
          </a:p>
          <a:p>
            <a:endParaRPr lang="en-US" dirty="0" smtClean="0"/>
          </a:p>
          <a:p>
            <a:r>
              <a:rPr lang="id-ID" dirty="0" smtClean="0"/>
              <a:t>Merencanakan histogram data tidak berbeda</a:t>
            </a:r>
            <a:r>
              <a:rPr lang="en-US" dirty="0" smtClean="0"/>
              <a:t> </a:t>
            </a:r>
            <a:r>
              <a:rPr lang="en-US" dirty="0" err="1" smtClean="0"/>
              <a:t>caranya</a:t>
            </a:r>
            <a:r>
              <a:rPr lang="id-ID" dirty="0" smtClean="0"/>
              <a:t>. Jadi katakanlah ingin memplot histogram dari kolom India di kerangka data.</a:t>
            </a:r>
            <a:endParaRPr lang="en-US" dirty="0" smtClean="0"/>
          </a:p>
          <a:p>
            <a:endParaRPr lang="en-US" dirty="0" smtClean="0"/>
          </a:p>
          <a:p>
            <a:r>
              <a:rPr lang="id-ID" dirty="0" smtClean="0"/>
              <a:t>Yang harus </a:t>
            </a:r>
            <a:r>
              <a:rPr lang="en-US" dirty="0" err="1" smtClean="0"/>
              <a:t>di</a:t>
            </a:r>
            <a:r>
              <a:rPr lang="id-ID" dirty="0" smtClean="0"/>
              <a:t>lakukan adalah memanggil fungsi plot pada kolom itu dan mengatur jenis parameter ke hist, untuk histogram. Dan begitulah. Histogram jumlah imigran India ke Kanada dari 1980 hingga 1996.</a:t>
            </a:r>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37</a:t>
            </a:fld>
            <a:endParaRPr lang="id-ID"/>
          </a:p>
        </p:txBody>
      </p:sp>
    </p:spTree>
    <p:extLst>
      <p:ext uri="{BB962C8B-B14F-4D97-AF65-F5344CB8AC3E}">
        <p14:creationId xmlns:p14="http://schemas.microsoft.com/office/powerpoint/2010/main" val="39518343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Dataset</a:t>
            </a:r>
          </a:p>
          <a:p>
            <a:endParaRPr lang="en-US" u="sng" dirty="0" smtClean="0"/>
          </a:p>
          <a:p>
            <a:r>
              <a:rPr lang="en-US" u="none" dirty="0" err="1" smtClean="0"/>
              <a:t>Paket</a:t>
            </a:r>
            <a:r>
              <a:rPr lang="en-US" u="none" baseline="0" dirty="0" smtClean="0"/>
              <a:t> </a:t>
            </a:r>
            <a:r>
              <a:rPr lang="en-US" u="none" baseline="0" dirty="0" err="1" smtClean="0"/>
              <a:t>pembelajaran</a:t>
            </a:r>
            <a:r>
              <a:rPr lang="en-US" u="none" baseline="0" dirty="0" smtClean="0"/>
              <a:t> </a:t>
            </a:r>
            <a:r>
              <a:rPr lang="en-US" u="none" baseline="0" dirty="0" err="1" smtClean="0"/>
              <a:t>materi</a:t>
            </a:r>
            <a:r>
              <a:rPr lang="en-US" u="none" baseline="0" dirty="0" smtClean="0"/>
              <a:t> “</a:t>
            </a:r>
            <a:r>
              <a:rPr lang="en-US" u="none" baseline="0" dirty="0" err="1" smtClean="0"/>
              <a:t>matplotlib</a:t>
            </a:r>
            <a:r>
              <a:rPr lang="en-US" u="none" baseline="0" dirty="0" smtClean="0"/>
              <a:t>” </a:t>
            </a:r>
            <a:r>
              <a:rPr lang="en-US" u="none" baseline="0" dirty="0" err="1" smtClean="0"/>
              <a:t>menggunakan</a:t>
            </a:r>
            <a:r>
              <a:rPr lang="en-US" u="none" baseline="0" dirty="0" smtClean="0"/>
              <a:t> data </a:t>
            </a:r>
            <a:r>
              <a:rPr lang="en-US" u="none" baseline="0" dirty="0" err="1" smtClean="0"/>
              <a:t>imigran</a:t>
            </a:r>
            <a:r>
              <a:rPr lang="en-US" u="none" baseline="0" dirty="0" smtClean="0"/>
              <a:t> yang </a:t>
            </a:r>
            <a:r>
              <a:rPr lang="en-US" u="none" baseline="0" dirty="0" err="1" smtClean="0"/>
              <a:t>ada</a:t>
            </a:r>
            <a:r>
              <a:rPr lang="en-US" u="none" baseline="0" dirty="0" smtClean="0"/>
              <a:t> </a:t>
            </a:r>
            <a:r>
              <a:rPr lang="en-US" u="none" baseline="0" dirty="0" err="1" smtClean="0"/>
              <a:t>di</a:t>
            </a:r>
            <a:r>
              <a:rPr lang="en-US" u="none" baseline="0" dirty="0" smtClean="0"/>
              <a:t> Canada.</a:t>
            </a:r>
          </a:p>
          <a:p>
            <a:pPr marL="457200" indent="-457200">
              <a:buFont typeface="+mj-lt"/>
              <a:buAutoNum type="arabicPeriod"/>
            </a:pPr>
            <a:r>
              <a:rPr lang="en-US" dirty="0" err="1" smtClean="0"/>
              <a:t>Divisi</a:t>
            </a:r>
            <a:r>
              <a:rPr lang="en-US" dirty="0" smtClean="0"/>
              <a:t> </a:t>
            </a:r>
            <a:r>
              <a:rPr lang="en-US" dirty="0" err="1" smtClean="0"/>
              <a:t>populasi</a:t>
            </a:r>
            <a:r>
              <a:rPr lang="en-US" dirty="0" smtClean="0"/>
              <a:t> </a:t>
            </a:r>
            <a:r>
              <a:rPr lang="en-US" dirty="0" err="1" smtClean="0"/>
              <a:t>negara-negara</a:t>
            </a:r>
            <a:r>
              <a:rPr lang="en-US" dirty="0" smtClean="0"/>
              <a:t> </a:t>
            </a:r>
            <a:r>
              <a:rPr lang="en-US" dirty="0" err="1" smtClean="0"/>
              <a:t>Amerika</a:t>
            </a:r>
            <a:r>
              <a:rPr lang="en-US" dirty="0" smtClean="0"/>
              <a:t> </a:t>
            </a:r>
            <a:r>
              <a:rPr lang="en-US" dirty="0" err="1" smtClean="0"/>
              <a:t>mengumpulkan</a:t>
            </a:r>
            <a:r>
              <a:rPr lang="en-US" dirty="0" smtClean="0"/>
              <a:t> data yang </a:t>
            </a:r>
            <a:r>
              <a:rPr lang="en-US" dirty="0" err="1" smtClean="0"/>
              <a:t>berkaitan</a:t>
            </a:r>
            <a:r>
              <a:rPr lang="en-US" dirty="0" smtClean="0"/>
              <a:t> </a:t>
            </a:r>
            <a:r>
              <a:rPr lang="en-US" dirty="0" err="1" smtClean="0"/>
              <a:t>dengan</a:t>
            </a:r>
            <a:r>
              <a:rPr lang="en-US" dirty="0" smtClean="0"/>
              <a:t> 45 </a:t>
            </a:r>
            <a:r>
              <a:rPr lang="en-US" dirty="0" err="1" smtClean="0"/>
              <a:t>negara</a:t>
            </a:r>
            <a:r>
              <a:rPr lang="en-US" dirty="0" smtClean="0"/>
              <a:t>.</a:t>
            </a:r>
          </a:p>
          <a:p>
            <a:pPr marL="457200" indent="-457200">
              <a:buFont typeface="+mj-lt"/>
              <a:buAutoNum type="arabicPeriod"/>
            </a:pPr>
            <a:r>
              <a:rPr lang="en-US" dirty="0" err="1" smtClean="0"/>
              <a:t>Untuk</a:t>
            </a:r>
            <a:r>
              <a:rPr lang="en-US" dirty="0" smtClean="0"/>
              <a:t> </a:t>
            </a:r>
            <a:r>
              <a:rPr lang="en-US" dirty="0" err="1" smtClean="0"/>
              <a:t>setiap</a:t>
            </a:r>
            <a:r>
              <a:rPr lang="en-US" dirty="0" smtClean="0"/>
              <a:t> </a:t>
            </a:r>
            <a:r>
              <a:rPr lang="en-US" dirty="0" err="1" smtClean="0"/>
              <a:t>negara</a:t>
            </a:r>
            <a:r>
              <a:rPr lang="en-US" dirty="0" smtClean="0"/>
              <a:t>, data </a:t>
            </a:r>
            <a:r>
              <a:rPr lang="en-US" dirty="0" err="1" smtClean="0"/>
              <a:t>tahunan</a:t>
            </a:r>
            <a:r>
              <a:rPr lang="en-US" dirty="0" smtClean="0"/>
              <a:t> </a:t>
            </a:r>
            <a:r>
              <a:rPr lang="en-US" dirty="0" err="1" smtClean="0"/>
              <a:t>tentang</a:t>
            </a:r>
            <a:r>
              <a:rPr lang="en-US" dirty="0" smtClean="0"/>
              <a:t> </a:t>
            </a:r>
            <a:r>
              <a:rPr lang="en-US" dirty="0" err="1" smtClean="0"/>
              <a:t>arus</a:t>
            </a:r>
            <a:r>
              <a:rPr lang="en-US" dirty="0" smtClean="0"/>
              <a:t> </a:t>
            </a:r>
            <a:r>
              <a:rPr lang="en-US" dirty="0" err="1" smtClean="0"/>
              <a:t>migran</a:t>
            </a:r>
            <a:r>
              <a:rPr lang="en-US" dirty="0" smtClean="0"/>
              <a:t> </a:t>
            </a:r>
            <a:r>
              <a:rPr lang="en-US" dirty="0" err="1" smtClean="0"/>
              <a:t>internasional</a:t>
            </a:r>
            <a:r>
              <a:rPr lang="en-US" dirty="0" smtClean="0"/>
              <a:t> </a:t>
            </a:r>
            <a:r>
              <a:rPr lang="en-US" dirty="0" err="1" smtClean="0"/>
              <a:t>dilaporkan</a:t>
            </a:r>
            <a:r>
              <a:rPr lang="en-US" dirty="0" smtClean="0"/>
              <a:t> </a:t>
            </a:r>
            <a:r>
              <a:rPr lang="en-US" dirty="0" err="1" smtClean="0"/>
              <a:t>selain</a:t>
            </a:r>
            <a:r>
              <a:rPr lang="en-US" dirty="0" smtClean="0"/>
              <a:t> metadata </a:t>
            </a:r>
            <a:r>
              <a:rPr lang="en-US" dirty="0" err="1" smtClean="0"/>
              <a:t>lainnya</a:t>
            </a:r>
            <a:r>
              <a:rPr lang="en-US" dirty="0" smtClean="0"/>
              <a:t>.</a:t>
            </a:r>
          </a:p>
          <a:p>
            <a:pPr marL="457200" indent="-457200">
              <a:buFont typeface="+mj-lt"/>
              <a:buAutoNum type="arabicPeriod"/>
            </a:pPr>
            <a:r>
              <a:rPr lang="en-US" dirty="0" smtClean="0"/>
              <a:t>Data yang </a:t>
            </a:r>
            <a:r>
              <a:rPr lang="en-US" dirty="0" err="1" smtClean="0"/>
              <a:t>digunakan</a:t>
            </a:r>
            <a:r>
              <a:rPr lang="en-US" dirty="0" smtClean="0"/>
              <a:t> </a:t>
            </a:r>
            <a:r>
              <a:rPr lang="en-US" dirty="0" err="1" smtClean="0"/>
              <a:t>sebagai</a:t>
            </a:r>
            <a:r>
              <a:rPr lang="en-US" dirty="0" smtClean="0"/>
              <a:t> </a:t>
            </a:r>
            <a:r>
              <a:rPr lang="en-US" dirty="0" err="1" smtClean="0"/>
              <a:t>latihan</a:t>
            </a:r>
            <a:r>
              <a:rPr lang="en-US" dirty="0" smtClean="0"/>
              <a:t> </a:t>
            </a:r>
            <a:r>
              <a:rPr lang="en-US" dirty="0" err="1" smtClean="0"/>
              <a:t>pada</a:t>
            </a:r>
            <a:r>
              <a:rPr lang="en-US" dirty="0" smtClean="0"/>
              <a:t> </a:t>
            </a:r>
            <a:r>
              <a:rPr lang="en-US" dirty="0" err="1" smtClean="0"/>
              <a:t>paket</a:t>
            </a:r>
            <a:r>
              <a:rPr lang="en-US" dirty="0" smtClean="0"/>
              <a:t> </a:t>
            </a:r>
            <a:r>
              <a:rPr lang="en-US" dirty="0" err="1" smtClean="0"/>
              <a:t>metplotlib</a:t>
            </a:r>
            <a:r>
              <a:rPr lang="en-US" dirty="0" smtClean="0"/>
              <a:t> </a:t>
            </a:r>
            <a:r>
              <a:rPr lang="en-US" dirty="0" err="1" smtClean="0"/>
              <a:t>adalah</a:t>
            </a:r>
            <a:r>
              <a:rPr lang="en-US" dirty="0" smtClean="0"/>
              <a:t> data PBB </a:t>
            </a:r>
            <a:r>
              <a:rPr lang="en-US" dirty="0" err="1" smtClean="0"/>
              <a:t>tentang</a:t>
            </a:r>
            <a:r>
              <a:rPr lang="en-US" dirty="0" smtClean="0"/>
              <a:t> </a:t>
            </a:r>
            <a:r>
              <a:rPr lang="en-US" dirty="0" err="1" smtClean="0"/>
              <a:t>imigrasi</a:t>
            </a:r>
            <a:r>
              <a:rPr lang="en-US" dirty="0" smtClean="0"/>
              <a:t> </a:t>
            </a:r>
            <a:r>
              <a:rPr lang="en-US" dirty="0" err="1" smtClean="0"/>
              <a:t>ke</a:t>
            </a:r>
            <a:r>
              <a:rPr lang="en-US" dirty="0" smtClean="0"/>
              <a:t> </a:t>
            </a:r>
            <a:r>
              <a:rPr lang="en-US" dirty="0" err="1" smtClean="0"/>
              <a:t>Kanada</a:t>
            </a:r>
            <a:r>
              <a:rPr lang="en-US" dirty="0" smtClean="0"/>
              <a:t>.</a:t>
            </a:r>
          </a:p>
          <a:p>
            <a:endParaRPr lang="en-US" u="sng" dirty="0" smtClean="0"/>
          </a:p>
          <a:p>
            <a:r>
              <a:rPr lang="en-US" u="none" dirty="0" err="1" smtClean="0"/>
              <a:t>Versi</a:t>
            </a:r>
            <a:r>
              <a:rPr lang="en-US" u="none" dirty="0" smtClean="0"/>
              <a:t> </a:t>
            </a:r>
            <a:r>
              <a:rPr lang="en-US" u="none" dirty="0" err="1" smtClean="0"/>
              <a:t>bahasa</a:t>
            </a:r>
            <a:r>
              <a:rPr lang="en-US" u="none" dirty="0" smtClean="0"/>
              <a:t> </a:t>
            </a:r>
            <a:r>
              <a:rPr lang="en-US" u="none" dirty="0" err="1" smtClean="0"/>
              <a:t>Inggris</a:t>
            </a:r>
            <a:r>
              <a:rPr lang="en-US" u="none" dirty="0" smtClean="0"/>
              <a:t>:</a:t>
            </a:r>
          </a:p>
          <a:p>
            <a:pPr marL="457200" indent="-457200">
              <a:buFont typeface="+mj-lt"/>
              <a:buAutoNum type="arabicPeriod"/>
            </a:pPr>
            <a:r>
              <a:rPr lang="en-US" dirty="0" smtClean="0"/>
              <a:t>The population division of the United nations compiled data pertaining to 45 countries. </a:t>
            </a:r>
            <a:endParaRPr lang="id-ID" dirty="0" smtClean="0"/>
          </a:p>
          <a:p>
            <a:pPr marL="457200" indent="-457200">
              <a:buFont typeface="+mj-lt"/>
              <a:buAutoNum type="arabicPeriod"/>
            </a:pPr>
            <a:r>
              <a:rPr lang="en-US" dirty="0" smtClean="0"/>
              <a:t>For each country, annual data on the flows of international migrants is reported in addition to other metadata.</a:t>
            </a:r>
          </a:p>
          <a:p>
            <a:pPr marL="457200" indent="-457200">
              <a:buFont typeface="+mj-lt"/>
              <a:buAutoNum type="arabicPeriod"/>
            </a:pPr>
            <a:r>
              <a:rPr lang="en-US" dirty="0" smtClean="0"/>
              <a:t>We will primarily work with a United Nations data on immigration to Canada</a:t>
            </a:r>
          </a:p>
          <a:p>
            <a:endParaRPr lang="id-ID" u="none"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39</a:t>
            </a:fld>
            <a:endParaRPr lang="id-ID"/>
          </a:p>
        </p:txBody>
      </p:sp>
    </p:spTree>
    <p:extLst>
      <p:ext uri="{BB962C8B-B14F-4D97-AF65-F5344CB8AC3E}">
        <p14:creationId xmlns:p14="http://schemas.microsoft.com/office/powerpoint/2010/main" val="33003846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Berikut</a:t>
            </a:r>
            <a:r>
              <a:rPr lang="en-US" baseline="0" dirty="0" smtClean="0"/>
              <a:t> </a:t>
            </a:r>
            <a:r>
              <a:rPr lang="en-US" baseline="0" dirty="0" err="1" smtClean="0"/>
              <a:t>ini</a:t>
            </a:r>
            <a:r>
              <a:rPr lang="en-US" baseline="0" dirty="0" smtClean="0"/>
              <a:t> </a:t>
            </a:r>
            <a:r>
              <a:rPr lang="en-US" baseline="0" dirty="0" err="1" smtClean="0"/>
              <a:t>tampak</a:t>
            </a:r>
            <a:r>
              <a:rPr lang="en-US" baseline="0" dirty="0" smtClean="0"/>
              <a:t> </a:t>
            </a:r>
            <a:r>
              <a:rPr lang="en-US" baseline="0" dirty="0" err="1" smtClean="0"/>
              <a:t>contoh</a:t>
            </a:r>
            <a:r>
              <a:rPr lang="en-US" baseline="0" dirty="0" smtClean="0"/>
              <a:t> dataset </a:t>
            </a:r>
            <a:r>
              <a:rPr lang="en-US" baseline="0" dirty="0" err="1" smtClean="0"/>
              <a:t>imigran</a:t>
            </a:r>
            <a:r>
              <a:rPr lang="en-US" baseline="0" dirty="0" smtClean="0"/>
              <a:t> yang </a:t>
            </a:r>
            <a:r>
              <a:rPr lang="en-US" baseline="0" dirty="0" err="1" smtClean="0"/>
              <a:t>ada</a:t>
            </a:r>
            <a:r>
              <a:rPr lang="en-US" baseline="0" dirty="0" smtClean="0"/>
              <a:t> </a:t>
            </a:r>
            <a:r>
              <a:rPr lang="en-US" baseline="0" dirty="0" err="1" smtClean="0"/>
              <a:t>di</a:t>
            </a:r>
            <a:r>
              <a:rPr lang="en-US" baseline="0" dirty="0" smtClean="0"/>
              <a:t> Canada. </a:t>
            </a:r>
          </a:p>
          <a:p>
            <a:r>
              <a:rPr lang="en-US" baseline="0" dirty="0" err="1" smtClean="0"/>
              <a:t>Terdiri</a:t>
            </a:r>
            <a:r>
              <a:rPr lang="en-US" baseline="0" dirty="0" smtClean="0"/>
              <a:t> </a:t>
            </a:r>
            <a:r>
              <a:rPr lang="en-US" baseline="0" dirty="0" err="1" smtClean="0"/>
              <a:t>dari</a:t>
            </a:r>
            <a:r>
              <a:rPr lang="en-US" baseline="0" dirty="0" smtClean="0"/>
              <a:t> 9 </a:t>
            </a:r>
            <a:r>
              <a:rPr lang="en-US" baseline="0" dirty="0" err="1" smtClean="0"/>
              <a:t>kolom</a:t>
            </a:r>
            <a:r>
              <a:rPr lang="en-US" baseline="0" dirty="0" smtClean="0"/>
              <a:t> yang </a:t>
            </a:r>
            <a:r>
              <a:rPr lang="en-US" baseline="0" dirty="0" err="1" smtClean="0"/>
              <a:t>berisi</a:t>
            </a:r>
            <a:r>
              <a:rPr lang="en-US" baseline="0" dirty="0" smtClean="0"/>
              <a:t> </a:t>
            </a:r>
            <a:r>
              <a:rPr lang="en-US" baseline="0" dirty="0" err="1" smtClean="0"/>
              <a:t>keterangan</a:t>
            </a:r>
            <a:r>
              <a:rPr lang="en-US" baseline="0" dirty="0" smtClean="0"/>
              <a:t> </a:t>
            </a:r>
            <a:r>
              <a:rPr lang="en-US" baseline="0" dirty="0" err="1" smtClean="0"/>
              <a:t>negara</a:t>
            </a:r>
            <a:r>
              <a:rPr lang="en-US" baseline="0" dirty="0" smtClean="0"/>
              <a:t>, </a:t>
            </a:r>
            <a:r>
              <a:rPr lang="en-US" baseline="0" dirty="0" err="1" smtClean="0"/>
              <a:t>dan</a:t>
            </a:r>
            <a:r>
              <a:rPr lang="en-US" baseline="0" dirty="0" smtClean="0"/>
              <a:t> 6 </a:t>
            </a:r>
            <a:r>
              <a:rPr lang="en-US" baseline="0" dirty="0" err="1" smtClean="0"/>
              <a:t>kolom</a:t>
            </a:r>
            <a:r>
              <a:rPr lang="en-US" baseline="0" dirty="0" smtClean="0"/>
              <a:t> yang </a:t>
            </a:r>
            <a:r>
              <a:rPr lang="en-US" baseline="0" dirty="0" err="1" smtClean="0"/>
              <a:t>berisi</a:t>
            </a:r>
            <a:r>
              <a:rPr lang="en-US" baseline="0" dirty="0" smtClean="0"/>
              <a:t> </a:t>
            </a:r>
            <a:r>
              <a:rPr lang="en-US" baseline="0" dirty="0" err="1" smtClean="0"/>
              <a:t>jumlah</a:t>
            </a:r>
            <a:r>
              <a:rPr lang="en-US" baseline="0" dirty="0" smtClean="0"/>
              <a:t> </a:t>
            </a:r>
            <a:r>
              <a:rPr lang="en-US" baseline="0" dirty="0" err="1" smtClean="0"/>
              <a:t>imigran</a:t>
            </a:r>
            <a:r>
              <a:rPr lang="en-US" baseline="0" dirty="0" smtClean="0"/>
              <a:t> </a:t>
            </a:r>
            <a:r>
              <a:rPr lang="en-US" baseline="0" dirty="0" err="1" smtClean="0"/>
              <a:t>dalam</a:t>
            </a:r>
            <a:r>
              <a:rPr lang="en-US" baseline="0" dirty="0" smtClean="0"/>
              <a:t> </a:t>
            </a:r>
            <a:r>
              <a:rPr lang="en-US" baseline="0" dirty="0" err="1" smtClean="0"/>
              <a:t>tahun</a:t>
            </a:r>
            <a:r>
              <a:rPr lang="en-US" baseline="0" dirty="0" smtClean="0"/>
              <a:t>: 1980, 1981, 1982, 1983, 1984, </a:t>
            </a:r>
            <a:r>
              <a:rPr lang="en-US" baseline="0" dirty="0" err="1" smtClean="0"/>
              <a:t>dan</a:t>
            </a:r>
            <a:r>
              <a:rPr lang="en-US" baseline="0" dirty="0" smtClean="0"/>
              <a:t> 1985</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40</a:t>
            </a:fld>
            <a:endParaRPr lang="id-ID"/>
          </a:p>
        </p:txBody>
      </p:sp>
    </p:spTree>
    <p:extLst>
      <p:ext uri="{BB962C8B-B14F-4D97-AF65-F5344CB8AC3E}">
        <p14:creationId xmlns:p14="http://schemas.microsoft.com/office/powerpoint/2010/main" val="1334592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Misalkan</a:t>
            </a:r>
            <a:r>
              <a:rPr lang="en-US" dirty="0" smtClean="0"/>
              <a:t> </a:t>
            </a:r>
            <a:r>
              <a:rPr lang="en-US" dirty="0" err="1" smtClean="0"/>
              <a:t>pada</a:t>
            </a:r>
            <a:r>
              <a:rPr lang="en-US" dirty="0" smtClean="0"/>
              <a:t> dataset</a:t>
            </a:r>
            <a:r>
              <a:rPr lang="en-US" baseline="0" dirty="0" smtClean="0"/>
              <a:t> yang </a:t>
            </a:r>
            <a:r>
              <a:rPr lang="en-US" baseline="0" dirty="0" err="1" smtClean="0"/>
              <a:t>digunakan</a:t>
            </a:r>
            <a:r>
              <a:rPr lang="en-US" baseline="0" dirty="0" smtClean="0"/>
              <a:t>:</a:t>
            </a:r>
          </a:p>
          <a:p>
            <a:endParaRPr lang="en-US" baseline="0" dirty="0" smtClean="0"/>
          </a:p>
          <a:p>
            <a:r>
              <a:rPr lang="en-US" baseline="0" dirty="0" smtClean="0"/>
              <a:t>Negara: Afghanistan</a:t>
            </a:r>
          </a:p>
          <a:p>
            <a:r>
              <a:rPr lang="en-US" baseline="0" dirty="0" err="1" smtClean="0"/>
              <a:t>Areaname</a:t>
            </a:r>
            <a:r>
              <a:rPr lang="en-US" baseline="0" dirty="0" smtClean="0"/>
              <a:t>: </a:t>
            </a:r>
            <a:r>
              <a:rPr lang="en-US" baseline="0" dirty="0" err="1" smtClean="0"/>
              <a:t>asia</a:t>
            </a:r>
            <a:endParaRPr lang="en-US" baseline="0" dirty="0" smtClean="0"/>
          </a:p>
          <a:p>
            <a:r>
              <a:rPr lang="en-US" baseline="0" dirty="0" err="1" smtClean="0"/>
              <a:t>Regname</a:t>
            </a:r>
            <a:r>
              <a:rPr lang="en-US" baseline="0" dirty="0" smtClean="0"/>
              <a:t>: southern </a:t>
            </a:r>
            <a:r>
              <a:rPr lang="en-US" baseline="0" dirty="0" err="1" smtClean="0"/>
              <a:t>asia</a:t>
            </a:r>
            <a:endParaRPr lang="en-US" baseline="0" dirty="0" smtClean="0"/>
          </a:p>
          <a:p>
            <a:r>
              <a:rPr lang="en-US" baseline="0" dirty="0" err="1" smtClean="0"/>
              <a:t>Jumlah</a:t>
            </a:r>
            <a:r>
              <a:rPr lang="en-US" baseline="0" dirty="0" smtClean="0"/>
              <a:t> </a:t>
            </a:r>
            <a:r>
              <a:rPr lang="en-US" baseline="0" dirty="0" err="1" smtClean="0"/>
              <a:t>imigran</a:t>
            </a:r>
            <a:r>
              <a:rPr lang="en-US" baseline="0" dirty="0" smtClean="0"/>
              <a:t> </a:t>
            </a:r>
            <a:r>
              <a:rPr lang="en-US" baseline="0" dirty="0" err="1" smtClean="0"/>
              <a:t>ditiap</a:t>
            </a:r>
            <a:r>
              <a:rPr lang="en-US" baseline="0" dirty="0" smtClean="0"/>
              <a:t> </a:t>
            </a:r>
            <a:r>
              <a:rPr lang="en-US" baseline="0" dirty="0" err="1" smtClean="0"/>
              <a:t>tahun</a:t>
            </a:r>
            <a:r>
              <a:rPr lang="en-US" baseline="0" dirty="0" smtClean="0"/>
              <a:t> </a:t>
            </a:r>
            <a:r>
              <a:rPr lang="en-US" baseline="0" dirty="0" err="1" smtClean="0"/>
              <a:t>adalah</a:t>
            </a:r>
            <a:r>
              <a:rPr lang="en-US" baseline="0" dirty="0" smtClean="0"/>
              <a:t>:</a:t>
            </a:r>
          </a:p>
          <a:p>
            <a:r>
              <a:rPr lang="en-US" baseline="0" dirty="0" smtClean="0"/>
              <a:t>1980 = 16</a:t>
            </a:r>
          </a:p>
          <a:p>
            <a:r>
              <a:rPr lang="en-US" baseline="0" dirty="0" smtClean="0"/>
              <a:t>1981 = 39</a:t>
            </a:r>
          </a:p>
          <a:p>
            <a:r>
              <a:rPr lang="en-US" baseline="0" dirty="0" smtClean="0"/>
              <a:t>1982 = 30</a:t>
            </a:r>
          </a:p>
          <a:p>
            <a:r>
              <a:rPr lang="en-US" baseline="0" dirty="0" smtClean="0"/>
              <a:t>1983 = 47</a:t>
            </a:r>
          </a:p>
          <a:p>
            <a:r>
              <a:rPr lang="en-US" baseline="0" dirty="0" smtClean="0"/>
              <a:t>1984 = 71</a:t>
            </a:r>
          </a:p>
          <a:p>
            <a:r>
              <a:rPr lang="en-US" baseline="0" dirty="0" smtClean="0"/>
              <a:t>1985 = 340</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41</a:t>
            </a:fld>
            <a:endParaRPr lang="id-ID"/>
          </a:p>
        </p:txBody>
      </p:sp>
    </p:spTree>
    <p:extLst>
      <p:ext uri="{BB962C8B-B14F-4D97-AF65-F5344CB8AC3E}">
        <p14:creationId xmlns:p14="http://schemas.microsoft.com/office/powerpoint/2010/main" val="2493816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a:t>
            </a:r>
            <a:r>
              <a:rPr lang="id-ID" dirty="0" smtClean="0"/>
              <a:t>ntuk mulai membuat berbagai jenis plot data apakah untuk analisis eksplorasi atau untuk presentasi, </a:t>
            </a:r>
            <a:r>
              <a:rPr lang="en-US" dirty="0" smtClean="0"/>
              <a:t> </a:t>
            </a:r>
            <a:r>
              <a:rPr lang="en-US" dirty="0" err="1" smtClean="0"/>
              <a:t>pe</a:t>
            </a:r>
            <a:r>
              <a:rPr lang="id-ID" dirty="0" smtClean="0"/>
              <a:t>rlu mengimpor data ke dalam kerangka data panda</a:t>
            </a:r>
            <a:r>
              <a:rPr lang="en-US" dirty="0" smtClean="0"/>
              <a:t>s</a:t>
            </a:r>
            <a:r>
              <a:rPr lang="id-ID" dirty="0" smtClean="0"/>
              <a:t>.</a:t>
            </a:r>
            <a:endParaRPr lang="en-US" dirty="0" smtClean="0"/>
          </a:p>
          <a:p>
            <a:endParaRPr lang="en-US" dirty="0" smtClean="0"/>
          </a:p>
          <a:p>
            <a:r>
              <a:rPr lang="id-ID" dirty="0" smtClean="0"/>
              <a:t>Untuk melakukan itu, perlu mengimpor panda perpustakaan serta xlrd library, yang diperlukan untuk mengekstrak data dari file spreadsheet Excel.</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F48818C-C5E6-444A-A9F7-917A97CA3904}" type="slidenum">
              <a:rPr lang="id-ID" smtClean="0"/>
              <a:pPr/>
              <a:t>42</a:t>
            </a:fld>
            <a:endParaRPr lang="id-ID"/>
          </a:p>
        </p:txBody>
      </p:sp>
    </p:spTree>
    <p:extLst>
      <p:ext uri="{BB962C8B-B14F-4D97-AF65-F5344CB8AC3E}">
        <p14:creationId xmlns:p14="http://schemas.microsoft.com/office/powerpoint/2010/main" val="5521282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Kemudian memanggil fungsi panda read_excel untuk membaca data menjadi bingkai data panda</a:t>
            </a:r>
            <a:r>
              <a:rPr lang="en-US" dirty="0" smtClean="0"/>
              <a:t>s</a:t>
            </a:r>
            <a:r>
              <a:rPr lang="id-ID" dirty="0" smtClean="0"/>
              <a:t>.</a:t>
            </a:r>
            <a:endParaRPr lang="en-US" dirty="0" smtClean="0"/>
          </a:p>
          <a:p>
            <a:endParaRPr lang="en-US" baseline="0" dirty="0" smtClean="0"/>
          </a:p>
          <a:p>
            <a:r>
              <a:rPr lang="id-ID" dirty="0" smtClean="0"/>
              <a:t>Dan mari beri nama </a:t>
            </a:r>
            <a:r>
              <a:rPr lang="id-ID" b="1" dirty="0" smtClean="0"/>
              <a:t>dfr_can</a:t>
            </a:r>
            <a:r>
              <a:rPr lang="id-ID" dirty="0" smtClean="0"/>
              <a:t> </a:t>
            </a:r>
            <a:r>
              <a:rPr lang="en-US" dirty="0" err="1" smtClean="0"/>
              <a:t>untuk</a:t>
            </a:r>
            <a:r>
              <a:rPr lang="en-US" dirty="0" smtClean="0"/>
              <a:t> </a:t>
            </a:r>
            <a:r>
              <a:rPr lang="id-ID" dirty="0" smtClean="0"/>
              <a:t>dataframe ini.</a:t>
            </a:r>
            <a:endParaRPr lang="en-US" dirty="0" smtClean="0"/>
          </a:p>
          <a:p>
            <a:r>
              <a:rPr lang="id-ID" dirty="0" smtClean="0"/>
              <a:t>Perhatikan bagaimana dua puluh baris pertama</a:t>
            </a:r>
            <a:r>
              <a:rPr lang="en-US" baseline="0" dirty="0" smtClean="0"/>
              <a:t> </a:t>
            </a:r>
            <a:r>
              <a:rPr lang="en-US" baseline="0" dirty="0" err="1" smtClean="0"/>
              <a:t>dilewatkan</a:t>
            </a:r>
            <a:r>
              <a:rPr lang="id-ID" dirty="0" smtClean="0"/>
              <a:t> untuk hanya membaca data yang sesuai dengan masing-masing negara.</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F48818C-C5E6-444A-A9F7-917A97CA3904}" type="slidenum">
              <a:rPr lang="id-ID" smtClean="0"/>
              <a:pPr/>
              <a:t>43</a:t>
            </a:fld>
            <a:endParaRPr lang="id-ID"/>
          </a:p>
        </p:txBody>
      </p:sp>
    </p:spTree>
    <p:extLst>
      <p:ext uri="{BB962C8B-B14F-4D97-AF65-F5344CB8AC3E}">
        <p14:creationId xmlns:p14="http://schemas.microsoft.com/office/powerpoint/2010/main" val="3349123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Jika </a:t>
            </a:r>
            <a:r>
              <a:rPr lang="en-US" dirty="0" err="1" smtClean="0"/>
              <a:t>ingin</a:t>
            </a:r>
            <a:r>
              <a:rPr lang="en-US" baseline="0" dirty="0" smtClean="0"/>
              <a:t> </a:t>
            </a:r>
            <a:r>
              <a:rPr lang="id-ID" dirty="0" smtClean="0"/>
              <a:t>mengonfirmasi bahwa telah mengimpor data</a:t>
            </a:r>
            <a:r>
              <a:rPr lang="en-US" baseline="0" dirty="0" smtClean="0"/>
              <a:t> </a:t>
            </a:r>
            <a:r>
              <a:rPr lang="id-ID" dirty="0" smtClean="0"/>
              <a:t>dengan benar, di panda</a:t>
            </a:r>
            <a:r>
              <a:rPr lang="en-US" dirty="0" smtClean="0"/>
              <a:t>s</a:t>
            </a:r>
            <a:r>
              <a:rPr lang="id-ID" dirty="0" smtClean="0"/>
              <a:t> dapat menggunakan fungsi </a:t>
            </a:r>
            <a:r>
              <a:rPr lang="en-US" dirty="0" smtClean="0"/>
              <a:t>“</a:t>
            </a:r>
            <a:r>
              <a:rPr lang="en-US" b="1" dirty="0" smtClean="0"/>
              <a:t>head</a:t>
            </a:r>
            <a:r>
              <a:rPr lang="en-US" dirty="0" smtClean="0"/>
              <a:t>”</a:t>
            </a:r>
            <a:r>
              <a:rPr lang="id-ID" dirty="0" smtClean="0"/>
              <a:t> untuk menampilkan lima baris pertama kerangka data. Begitu,</a:t>
            </a:r>
          </a:p>
          <a:p>
            <a:r>
              <a:rPr lang="id-ID" dirty="0" smtClean="0"/>
              <a:t>jika memanggil fungsi ini pada dataframe, </a:t>
            </a:r>
            <a:r>
              <a:rPr lang="id-ID" b="1" dirty="0" smtClean="0"/>
              <a:t>df_can</a:t>
            </a:r>
            <a:r>
              <a:rPr lang="id-ID" dirty="0" smtClean="0"/>
              <a:t>.</a:t>
            </a:r>
            <a:endParaRPr lang="en-US" dirty="0" smtClean="0"/>
          </a:p>
          <a:p>
            <a:endParaRPr lang="en-US" dirty="0" smtClean="0"/>
          </a:p>
          <a:p>
            <a:r>
              <a:rPr lang="id-ID" dirty="0" smtClean="0"/>
              <a:t>Seperti</a:t>
            </a:r>
            <a:r>
              <a:rPr lang="en-US" baseline="0" dirty="0" smtClean="0"/>
              <a:t> yang </a:t>
            </a:r>
            <a:r>
              <a:rPr lang="en-US" baseline="0" dirty="0" err="1" smtClean="0"/>
              <a:t>ter</a:t>
            </a:r>
            <a:r>
              <a:rPr lang="id-ID" dirty="0" smtClean="0"/>
              <a:t>lihat, output fungsi </a:t>
            </a:r>
            <a:r>
              <a:rPr lang="en-US" dirty="0" smtClean="0"/>
              <a:t>“head”</a:t>
            </a:r>
            <a:r>
              <a:rPr lang="id-ID" dirty="0" smtClean="0"/>
              <a:t> terlihat benar dengan</a:t>
            </a:r>
          </a:p>
          <a:p>
            <a:r>
              <a:rPr lang="id-ID" dirty="0" smtClean="0"/>
              <a:t>kolom memiliki label yang benar dan setiap baris yang mewakili suatu negara dan berisi jumlah total imigran dari negara itu.</a:t>
            </a:r>
          </a:p>
          <a:p>
            <a:endParaRPr lang="id-ID" dirty="0" smtClean="0"/>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44</a:t>
            </a:fld>
            <a:endParaRPr lang="id-ID"/>
          </a:p>
        </p:txBody>
      </p:sp>
    </p:spTree>
    <p:extLst>
      <p:ext uri="{BB962C8B-B14F-4D97-AF65-F5344CB8AC3E}">
        <p14:creationId xmlns:p14="http://schemas.microsoft.com/office/powerpoint/2010/main" val="443477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Contoh</a:t>
            </a:r>
            <a:r>
              <a:rPr lang="en-US" dirty="0" smtClean="0"/>
              <a:t> ke-1</a:t>
            </a:r>
            <a:r>
              <a:rPr lang="en-US" baseline="0" dirty="0" smtClean="0"/>
              <a:t> </a:t>
            </a:r>
            <a:r>
              <a:rPr lang="en-US" baseline="0" dirty="0" err="1" smtClean="0"/>
              <a:t>untuk</a:t>
            </a:r>
            <a:r>
              <a:rPr lang="en-US" baseline="0" dirty="0" smtClean="0"/>
              <a:t> </a:t>
            </a:r>
            <a:r>
              <a:rPr lang="en-US" baseline="0" dirty="0" err="1" smtClean="0"/>
              <a:t>visualisasi</a:t>
            </a:r>
            <a:r>
              <a:rPr lang="en-US" baseline="0" dirty="0" smtClean="0"/>
              <a:t> data:</a:t>
            </a:r>
          </a:p>
          <a:p>
            <a:endParaRPr lang="en-US" baseline="0" dirty="0" smtClean="0"/>
          </a:p>
          <a:p>
            <a:r>
              <a:rPr lang="en-US" baseline="0" dirty="0" err="1" smtClean="0"/>
              <a:t>Misalkan</a:t>
            </a:r>
            <a:r>
              <a:rPr lang="en-US" baseline="0" dirty="0" smtClean="0"/>
              <a:t> </a:t>
            </a:r>
            <a:r>
              <a:rPr lang="en-US" baseline="0" dirty="0" err="1" smtClean="0"/>
              <a:t>ada</a:t>
            </a:r>
            <a:r>
              <a:rPr lang="en-US" baseline="0" dirty="0" smtClean="0"/>
              <a:t> data “</a:t>
            </a:r>
            <a:r>
              <a:rPr lang="en-US" baseline="0" dirty="0" err="1" smtClean="0"/>
              <a:t>pilihan</a:t>
            </a:r>
            <a:r>
              <a:rPr lang="en-US" baseline="0" dirty="0" smtClean="0"/>
              <a:t> </a:t>
            </a:r>
            <a:r>
              <a:rPr lang="en-US" baseline="0" dirty="0" err="1" smtClean="0"/>
              <a:t>bagian</a:t>
            </a:r>
            <a:r>
              <a:rPr lang="en-US" baseline="0" dirty="0" smtClean="0"/>
              <a:t> </a:t>
            </a:r>
            <a:r>
              <a:rPr lang="en-US" baseline="0" dirty="0" err="1" smtClean="0"/>
              <a:t>daging</a:t>
            </a:r>
            <a:r>
              <a:rPr lang="en-US" baseline="0" dirty="0" smtClean="0"/>
              <a:t>” yang </a:t>
            </a:r>
            <a:r>
              <a:rPr lang="en-US" baseline="0" dirty="0" err="1" smtClean="0"/>
              <a:t>lebih</a:t>
            </a:r>
            <a:r>
              <a:rPr lang="en-US" baseline="0" dirty="0" smtClean="0"/>
              <a:t> </a:t>
            </a:r>
            <a:r>
              <a:rPr lang="en-US" baseline="0" dirty="0" err="1" smtClean="0"/>
              <a:t>disukai</a:t>
            </a:r>
            <a:r>
              <a:rPr lang="en-US" baseline="0" dirty="0" smtClean="0"/>
              <a:t> </a:t>
            </a:r>
            <a:r>
              <a:rPr lang="en-US" baseline="0" dirty="0" err="1" smtClean="0"/>
              <a:t>dalam</a:t>
            </a:r>
            <a:r>
              <a:rPr lang="en-US" baseline="0" dirty="0" smtClean="0"/>
              <a:t> </a:t>
            </a:r>
            <a:r>
              <a:rPr lang="en-US" baseline="0" dirty="0" err="1" smtClean="0"/>
              <a:t>presentase</a:t>
            </a:r>
            <a:r>
              <a:rPr lang="en-US" baseline="0" dirty="0" smtClean="0"/>
              <a:t>, </a:t>
            </a:r>
            <a:r>
              <a:rPr lang="en-US" baseline="0" dirty="0" err="1" smtClean="0"/>
              <a:t>terdiri</a:t>
            </a:r>
            <a:r>
              <a:rPr lang="en-US" baseline="0" dirty="0" smtClean="0"/>
              <a:t> </a:t>
            </a:r>
            <a:r>
              <a:rPr lang="en-US" baseline="0" dirty="0" err="1" smtClean="0"/>
              <a:t>dari</a:t>
            </a:r>
            <a:r>
              <a:rPr lang="en-US" baseline="0" dirty="0" smtClean="0"/>
              <a:t>:</a:t>
            </a:r>
          </a:p>
          <a:p>
            <a:pPr marL="228600" indent="-228600">
              <a:buAutoNum type="arabicPeriod"/>
            </a:pPr>
            <a:r>
              <a:rPr lang="en-US" baseline="0" dirty="0" smtClean="0"/>
              <a:t>Bacon (</a:t>
            </a:r>
            <a:r>
              <a:rPr lang="en-US" baseline="0" dirty="0" err="1" smtClean="0"/>
              <a:t>disukai</a:t>
            </a:r>
            <a:r>
              <a:rPr lang="en-US" baseline="0" dirty="0" smtClean="0"/>
              <a:t> </a:t>
            </a:r>
            <a:r>
              <a:rPr lang="en-US" baseline="0" dirty="0" err="1" smtClean="0"/>
              <a:t>oleh</a:t>
            </a:r>
            <a:r>
              <a:rPr lang="en-US" baseline="0" dirty="0" smtClean="0"/>
              <a:t> 42% </a:t>
            </a:r>
            <a:r>
              <a:rPr lang="en-US" baseline="0" dirty="0" err="1" smtClean="0"/>
              <a:t>responden</a:t>
            </a:r>
            <a:r>
              <a:rPr lang="en-US" baseline="0" dirty="0" smtClean="0"/>
              <a:t>) </a:t>
            </a:r>
          </a:p>
          <a:p>
            <a:pPr marL="228600" indent="-228600">
              <a:buAutoNum type="arabicPeriod"/>
            </a:pPr>
            <a:r>
              <a:rPr lang="en-US" baseline="0" dirty="0" smtClean="0"/>
              <a:t>Ribs (</a:t>
            </a:r>
            <a:r>
              <a:rPr lang="en-US" baseline="0" dirty="0" err="1" smtClean="0"/>
              <a:t>disukai</a:t>
            </a:r>
            <a:r>
              <a:rPr lang="en-US" baseline="0" dirty="0" smtClean="0"/>
              <a:t> </a:t>
            </a:r>
            <a:r>
              <a:rPr lang="en-US" baseline="0" dirty="0" err="1" smtClean="0"/>
              <a:t>oleh</a:t>
            </a:r>
            <a:r>
              <a:rPr lang="en-US" baseline="0" dirty="0" smtClean="0"/>
              <a:t> 14% </a:t>
            </a:r>
            <a:r>
              <a:rPr lang="en-US" baseline="0" dirty="0" err="1" smtClean="0"/>
              <a:t>responden</a:t>
            </a:r>
            <a:r>
              <a:rPr lang="en-US" baseline="0" dirty="0" smtClean="0"/>
              <a:t>)</a:t>
            </a:r>
          </a:p>
          <a:p>
            <a:pPr marL="228600" indent="-228600">
              <a:buAutoNum type="arabicPeriod"/>
            </a:pPr>
            <a:r>
              <a:rPr lang="en-US" baseline="0" dirty="0" smtClean="0"/>
              <a:t>Ham (</a:t>
            </a:r>
            <a:r>
              <a:rPr lang="en-US" baseline="0" dirty="0" err="1" smtClean="0"/>
              <a:t>disukai</a:t>
            </a:r>
            <a:r>
              <a:rPr lang="en-US" baseline="0" dirty="0" smtClean="0"/>
              <a:t> </a:t>
            </a:r>
            <a:r>
              <a:rPr lang="en-US" baseline="0" dirty="0" err="1" smtClean="0"/>
              <a:t>oleh</a:t>
            </a:r>
            <a:r>
              <a:rPr lang="en-US" baseline="0" dirty="0" smtClean="0"/>
              <a:t> 12% </a:t>
            </a:r>
            <a:r>
              <a:rPr lang="en-US" baseline="0" dirty="0" err="1" smtClean="0"/>
              <a:t>responden</a:t>
            </a:r>
            <a:r>
              <a:rPr lang="en-US" baseline="0" dirty="0" smtClean="0"/>
              <a:t>)</a:t>
            </a:r>
          </a:p>
          <a:p>
            <a:pPr marL="228600" indent="-228600">
              <a:buAutoNum type="arabicPeriod"/>
            </a:pPr>
            <a:r>
              <a:rPr lang="en-US" baseline="0" dirty="0" smtClean="0"/>
              <a:t>Other (</a:t>
            </a:r>
            <a:r>
              <a:rPr lang="en-US" baseline="0" dirty="0" err="1" smtClean="0"/>
              <a:t>disukai</a:t>
            </a:r>
            <a:r>
              <a:rPr lang="en-US" baseline="0" dirty="0" smtClean="0"/>
              <a:t> </a:t>
            </a:r>
            <a:r>
              <a:rPr lang="en-US" baseline="0" dirty="0" err="1" smtClean="0"/>
              <a:t>oleh</a:t>
            </a:r>
            <a:r>
              <a:rPr lang="en-US" baseline="0" dirty="0" smtClean="0"/>
              <a:t> 32% </a:t>
            </a:r>
            <a:r>
              <a:rPr lang="en-US" baseline="0" dirty="0" err="1" smtClean="0"/>
              <a:t>responden</a:t>
            </a:r>
            <a:r>
              <a:rPr lang="en-US" baseline="0" dirty="0" smtClean="0"/>
              <a:t>)</a:t>
            </a:r>
            <a:endParaRPr lang="en-US" baseline="0" dirty="0"/>
          </a:p>
          <a:p>
            <a:pPr marL="228600" indent="-228600">
              <a:buNone/>
            </a:pPr>
            <a:endParaRPr lang="en-US" baseline="0" dirty="0"/>
          </a:p>
          <a:p>
            <a:pPr marL="228600" indent="-228600">
              <a:buNone/>
            </a:pPr>
            <a:r>
              <a:rPr lang="en-US" baseline="0" dirty="0" smtClean="0"/>
              <a:t>Data </a:t>
            </a:r>
            <a:r>
              <a:rPr lang="en-US" baseline="0" dirty="0" err="1" smtClean="0"/>
              <a:t>diatas</a:t>
            </a:r>
            <a:r>
              <a:rPr lang="en-US" baseline="0" dirty="0" smtClean="0"/>
              <a:t> </a:t>
            </a:r>
            <a:r>
              <a:rPr lang="en-US" baseline="0" dirty="0" err="1" smtClean="0"/>
              <a:t>dapat</a:t>
            </a:r>
            <a:r>
              <a:rPr lang="en-US" baseline="0" dirty="0" smtClean="0"/>
              <a:t> </a:t>
            </a:r>
            <a:r>
              <a:rPr lang="en-US" baseline="0" dirty="0" err="1" smtClean="0"/>
              <a:t>divisualisasikan</a:t>
            </a:r>
            <a:r>
              <a:rPr lang="en-US" baseline="0" dirty="0" smtClean="0"/>
              <a:t> </a:t>
            </a:r>
            <a:r>
              <a:rPr lang="en-US" baseline="0" dirty="0" err="1" smtClean="0"/>
              <a:t>dalam</a:t>
            </a:r>
            <a:r>
              <a:rPr lang="en-US" baseline="0" dirty="0" smtClean="0"/>
              <a:t> </a:t>
            </a:r>
            <a:r>
              <a:rPr lang="en-US" baseline="0" dirty="0" err="1" smtClean="0"/>
              <a:t>bentuk</a:t>
            </a:r>
            <a:r>
              <a:rPr lang="en-US" baseline="0" dirty="0" smtClean="0"/>
              <a:t> diagram, </a:t>
            </a:r>
            <a:r>
              <a:rPr lang="en-US" baseline="0" dirty="0" err="1" smtClean="0"/>
              <a:t>salah</a:t>
            </a:r>
            <a:r>
              <a:rPr lang="en-US" baseline="0" dirty="0" smtClean="0"/>
              <a:t> </a:t>
            </a:r>
            <a:r>
              <a:rPr lang="en-US" baseline="0" dirty="0" err="1" smtClean="0"/>
              <a:t>satunya</a:t>
            </a:r>
            <a:r>
              <a:rPr lang="en-US" baseline="0" dirty="0" smtClean="0"/>
              <a:t> </a:t>
            </a:r>
            <a:r>
              <a:rPr lang="en-US" baseline="0" dirty="0" err="1" smtClean="0"/>
              <a:t>adalah</a:t>
            </a:r>
            <a:r>
              <a:rPr lang="en-US" baseline="0" dirty="0" smtClean="0"/>
              <a:t> diagram PIE.</a:t>
            </a:r>
          </a:p>
          <a:p>
            <a:pPr marL="228600" indent="-228600">
              <a:buNone/>
            </a:pPr>
            <a:r>
              <a:rPr lang="en-US" baseline="0" dirty="0" err="1" smtClean="0"/>
              <a:t>Tampak</a:t>
            </a:r>
            <a:r>
              <a:rPr lang="en-US" baseline="0" dirty="0" smtClean="0"/>
              <a:t> </a:t>
            </a:r>
            <a:r>
              <a:rPr lang="en-US" baseline="0" dirty="0" err="1" smtClean="0"/>
              <a:t>pada</a:t>
            </a:r>
            <a:r>
              <a:rPr lang="en-US" baseline="0" dirty="0" smtClean="0"/>
              <a:t> </a:t>
            </a:r>
            <a:r>
              <a:rPr lang="en-US" baseline="0" dirty="0" err="1" smtClean="0"/>
              <a:t>gambar</a:t>
            </a:r>
            <a:r>
              <a:rPr lang="en-US" baseline="0" dirty="0" smtClean="0"/>
              <a:t>, diagram pie </a:t>
            </a:r>
            <a:r>
              <a:rPr lang="en-US" baseline="0" dirty="0" err="1" smtClean="0"/>
              <a:t>dalam</a:t>
            </a:r>
            <a:r>
              <a:rPr lang="en-US" baseline="0" dirty="0" smtClean="0"/>
              <a:t> </a:t>
            </a:r>
            <a:r>
              <a:rPr lang="en-US" baseline="0" dirty="0" err="1" smtClean="0"/>
              <a:t>bentuk</a:t>
            </a:r>
            <a:r>
              <a:rPr lang="en-US" baseline="0" dirty="0" smtClean="0"/>
              <a:t> 3D </a:t>
            </a:r>
            <a:r>
              <a:rPr lang="en-US" baseline="0" dirty="0" err="1" smtClean="0"/>
              <a:t>dan</a:t>
            </a:r>
            <a:r>
              <a:rPr lang="en-US" baseline="0" dirty="0" smtClean="0"/>
              <a:t> </a:t>
            </a:r>
            <a:r>
              <a:rPr lang="en-US" baseline="0" dirty="0" err="1" smtClean="0"/>
              <a:t>memiliki</a:t>
            </a:r>
            <a:r>
              <a:rPr lang="en-US" baseline="0" dirty="0" smtClean="0"/>
              <a:t> 2 </a:t>
            </a:r>
            <a:r>
              <a:rPr lang="en-US" baseline="0" dirty="0" err="1" smtClean="0"/>
              <a:t>warna</a:t>
            </a:r>
            <a:r>
              <a:rPr lang="en-US" baseline="0" dirty="0" smtClean="0"/>
              <a:t> background </a:t>
            </a:r>
            <a:r>
              <a:rPr lang="en-US" baseline="0" dirty="0" err="1" smtClean="0"/>
              <a:t>yaitu</a:t>
            </a:r>
            <a:r>
              <a:rPr lang="en-US" baseline="0" dirty="0" smtClean="0"/>
              <a:t>:</a:t>
            </a:r>
          </a:p>
          <a:p>
            <a:pPr marL="228600" indent="-228600">
              <a:buFontTx/>
              <a:buChar char="-"/>
            </a:pPr>
            <a:r>
              <a:rPr lang="en-US" baseline="0" dirty="0" err="1" smtClean="0"/>
              <a:t>Warna</a:t>
            </a:r>
            <a:r>
              <a:rPr lang="en-US" baseline="0" dirty="0" smtClean="0"/>
              <a:t> </a:t>
            </a:r>
            <a:r>
              <a:rPr lang="en-US" baseline="0" dirty="0" err="1" smtClean="0"/>
              <a:t>biru</a:t>
            </a:r>
            <a:r>
              <a:rPr lang="en-US" baseline="0" dirty="0" smtClean="0"/>
              <a:t> (</a:t>
            </a:r>
            <a:r>
              <a:rPr lang="en-US" baseline="0" dirty="0" err="1" smtClean="0"/>
              <a:t>bingkai</a:t>
            </a:r>
            <a:r>
              <a:rPr lang="en-US" baseline="0" dirty="0" smtClean="0"/>
              <a:t> </a:t>
            </a:r>
            <a:r>
              <a:rPr lang="en-US" baseline="0" dirty="0" err="1" smtClean="0"/>
              <a:t>kotak</a:t>
            </a:r>
            <a:r>
              <a:rPr lang="en-US" baseline="0" dirty="0" smtClean="0"/>
              <a:t> paling </a:t>
            </a:r>
            <a:r>
              <a:rPr lang="en-US" baseline="0" dirty="0" err="1" smtClean="0"/>
              <a:t>luar</a:t>
            </a:r>
            <a:r>
              <a:rPr lang="en-US" baseline="0" dirty="0" smtClean="0"/>
              <a:t>)</a:t>
            </a:r>
          </a:p>
          <a:p>
            <a:pPr marL="228600" indent="-228600">
              <a:buFontTx/>
              <a:buChar char="-"/>
            </a:pPr>
            <a:r>
              <a:rPr lang="en-US" baseline="0" dirty="0" err="1" smtClean="0"/>
              <a:t>Warna</a:t>
            </a:r>
            <a:r>
              <a:rPr lang="en-US" baseline="0" dirty="0" smtClean="0"/>
              <a:t> </a:t>
            </a:r>
            <a:r>
              <a:rPr lang="en-US" baseline="0" dirty="0" err="1" smtClean="0"/>
              <a:t>abu-abu</a:t>
            </a:r>
            <a:r>
              <a:rPr lang="en-US" baseline="0" dirty="0" smtClean="0"/>
              <a:t> (</a:t>
            </a:r>
            <a:r>
              <a:rPr lang="en-US" baseline="0" dirty="0" err="1" smtClean="0"/>
              <a:t>bingkai</a:t>
            </a:r>
            <a:r>
              <a:rPr lang="en-US" baseline="0" dirty="0" smtClean="0"/>
              <a:t> </a:t>
            </a:r>
            <a:r>
              <a:rPr lang="en-US" baseline="0" dirty="0" err="1" smtClean="0"/>
              <a:t>kotak</a:t>
            </a:r>
            <a:r>
              <a:rPr lang="en-US" baseline="0" dirty="0" smtClean="0"/>
              <a:t> </a:t>
            </a:r>
            <a:r>
              <a:rPr lang="en-US" baseline="0" dirty="0" err="1" smtClean="0"/>
              <a:t>dalam</a:t>
            </a:r>
            <a:r>
              <a:rPr lang="en-US" baseline="0" dirty="0" smtClean="0"/>
              <a:t>) </a:t>
            </a:r>
          </a:p>
        </p:txBody>
      </p:sp>
      <p:sp>
        <p:nvSpPr>
          <p:cNvPr id="4" name="Slide Number Placeholder 3"/>
          <p:cNvSpPr>
            <a:spLocks noGrp="1"/>
          </p:cNvSpPr>
          <p:nvPr>
            <p:ph type="sldNum" sz="quarter" idx="10"/>
          </p:nvPr>
        </p:nvSpPr>
        <p:spPr/>
        <p:txBody>
          <a:bodyPr/>
          <a:lstStyle/>
          <a:p>
            <a:fld id="{CF48818C-C5E6-444A-A9F7-917A97CA3904}" type="slidenum">
              <a:rPr lang="id-ID" smtClean="0"/>
              <a:pPr/>
              <a:t>6</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Line Plots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Line  plots </a:t>
            </a:r>
            <a:r>
              <a:rPr lang="en-US" dirty="0" err="1" smtClean="0"/>
              <a:t>adalah</a:t>
            </a:r>
            <a:r>
              <a:rPr lang="en-US" dirty="0" smtClean="0"/>
              <a:t> </a:t>
            </a:r>
            <a:r>
              <a:rPr lang="en-US" dirty="0" err="1" smtClean="0"/>
              <a:t>jenis</a:t>
            </a:r>
            <a:r>
              <a:rPr lang="en-US" dirty="0" smtClean="0"/>
              <a:t> plot yang </a:t>
            </a:r>
            <a:r>
              <a:rPr lang="en-US" dirty="0" err="1" smtClean="0"/>
              <a:t>menampilkan</a:t>
            </a:r>
            <a:r>
              <a:rPr lang="en-US" dirty="0" smtClean="0"/>
              <a:t> </a:t>
            </a:r>
            <a:r>
              <a:rPr lang="en-US" dirty="0" err="1" smtClean="0"/>
              <a:t>informasi</a:t>
            </a:r>
            <a:r>
              <a:rPr lang="en-US" dirty="0" smtClean="0"/>
              <a:t> </a:t>
            </a:r>
            <a:r>
              <a:rPr lang="en-US" dirty="0" err="1" smtClean="0"/>
              <a:t>sebagai</a:t>
            </a:r>
            <a:r>
              <a:rPr lang="en-US" dirty="0" smtClean="0"/>
              <a:t> </a:t>
            </a:r>
            <a:r>
              <a:rPr lang="en-US" dirty="0" err="1" smtClean="0"/>
              <a:t>serangkaian</a:t>
            </a:r>
            <a:r>
              <a:rPr lang="en-US" dirty="0" smtClean="0"/>
              <a:t> </a:t>
            </a:r>
            <a:r>
              <a:rPr lang="en-US" dirty="0" err="1" smtClean="0"/>
              <a:t>titik</a:t>
            </a:r>
            <a:r>
              <a:rPr lang="en-US" dirty="0" smtClean="0"/>
              <a:t> data yang </a:t>
            </a:r>
            <a:r>
              <a:rPr lang="en-US" dirty="0" err="1" smtClean="0"/>
              <a:t>disebut</a:t>
            </a:r>
            <a:r>
              <a:rPr lang="en-US" dirty="0" smtClean="0"/>
              <a:t> "</a:t>
            </a:r>
            <a:r>
              <a:rPr lang="en-US" dirty="0" err="1" smtClean="0"/>
              <a:t>penanda</a:t>
            </a:r>
            <a:r>
              <a:rPr lang="en-US" dirty="0" smtClean="0"/>
              <a:t>" yang </a:t>
            </a:r>
            <a:r>
              <a:rPr lang="en-US" dirty="0" err="1" smtClean="0"/>
              <a:t>dihubungkan</a:t>
            </a:r>
            <a:r>
              <a:rPr lang="en-US" dirty="0" smtClean="0"/>
              <a:t> </a:t>
            </a:r>
            <a:r>
              <a:rPr lang="en-US" dirty="0" err="1" smtClean="0"/>
              <a:t>oleh</a:t>
            </a:r>
            <a:r>
              <a:rPr lang="en-US" dirty="0" smtClean="0"/>
              <a:t> </a:t>
            </a:r>
            <a:r>
              <a:rPr lang="en-US" dirty="0" err="1" smtClean="0"/>
              <a:t>segmen</a:t>
            </a:r>
            <a:r>
              <a:rPr lang="en-US" dirty="0" smtClean="0"/>
              <a:t> </a:t>
            </a:r>
            <a:r>
              <a:rPr lang="en-US" dirty="0" err="1" smtClean="0"/>
              <a:t>garis</a:t>
            </a:r>
            <a:r>
              <a:rPr lang="en-US" dirty="0" smtClean="0"/>
              <a:t> </a:t>
            </a:r>
            <a:r>
              <a:rPr lang="en-US" dirty="0" err="1" smtClean="0"/>
              <a:t>lurus</a:t>
            </a:r>
            <a:r>
              <a:rPr lang="en-US" dirty="0" smtClean="0"/>
              <a:t>.</a:t>
            </a:r>
            <a:endParaRPr lang="en-US" u="none" dirty="0" smtClean="0"/>
          </a:p>
          <a:p>
            <a:endParaRPr lang="en-US" u="none" dirty="0" smtClean="0"/>
          </a:p>
          <a:p>
            <a:r>
              <a:rPr lang="en-US" u="none" dirty="0" err="1" smtClean="0"/>
              <a:t>Versi</a:t>
            </a:r>
            <a:r>
              <a:rPr lang="en-US" u="none" dirty="0" smtClean="0"/>
              <a:t> </a:t>
            </a:r>
            <a:r>
              <a:rPr lang="en-US" u="none" dirty="0" err="1" smtClean="0"/>
              <a:t>Bahasa</a:t>
            </a:r>
            <a:r>
              <a:rPr lang="en-US" u="none" dirty="0" smtClean="0"/>
              <a:t> </a:t>
            </a:r>
            <a:r>
              <a:rPr lang="en-US" u="none" dirty="0" err="1" smtClean="0"/>
              <a:t>Inggris</a:t>
            </a:r>
            <a:r>
              <a:rPr lang="en-US" u="none"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line plots is a type of plot which displays information as a series of data points called “markers” connected by straight line segments</a:t>
            </a:r>
          </a:p>
          <a:p>
            <a:endParaRPr lang="id-ID" u="none"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46</a:t>
            </a:fld>
            <a:endParaRPr lang="id-ID"/>
          </a:p>
        </p:txBody>
      </p:sp>
    </p:spTree>
    <p:extLst>
      <p:ext uri="{BB962C8B-B14F-4D97-AF65-F5344CB8AC3E}">
        <p14:creationId xmlns:p14="http://schemas.microsoft.com/office/powerpoint/2010/main" val="21231153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err="1" smtClean="0"/>
              <a:t>Berikut</a:t>
            </a:r>
            <a:r>
              <a:rPr lang="en-US" u="none" baseline="0" dirty="0" smtClean="0"/>
              <a:t> </a:t>
            </a:r>
            <a:r>
              <a:rPr lang="en-US" u="none" baseline="0" dirty="0" err="1" smtClean="0"/>
              <a:t>adalah</a:t>
            </a:r>
            <a:r>
              <a:rPr lang="en-US" u="none" baseline="0" dirty="0" smtClean="0"/>
              <a:t> dataset yang </a:t>
            </a:r>
            <a:r>
              <a:rPr lang="en-US" u="none" baseline="0" dirty="0" err="1" smtClean="0"/>
              <a:t>digunakan</a:t>
            </a:r>
            <a:r>
              <a:rPr lang="en-US" u="none" baseline="0" dirty="0" smtClean="0"/>
              <a:t> </a:t>
            </a:r>
            <a:r>
              <a:rPr lang="en-US" u="none" baseline="0" dirty="0" err="1" smtClean="0"/>
              <a:t>untuk</a:t>
            </a:r>
            <a:r>
              <a:rPr lang="en-US" u="none" baseline="0" dirty="0" smtClean="0"/>
              <a:t> </a:t>
            </a:r>
            <a:r>
              <a:rPr lang="en-US" u="none" baseline="0" dirty="0" err="1" smtClean="0"/>
              <a:t>membuat</a:t>
            </a:r>
            <a:r>
              <a:rPr lang="en-US" u="none" baseline="0" dirty="0" smtClean="0"/>
              <a:t> </a:t>
            </a:r>
            <a:r>
              <a:rPr lang="en-US" u="none" baseline="0" dirty="0" err="1" smtClean="0"/>
              <a:t>contoh</a:t>
            </a:r>
            <a:r>
              <a:rPr lang="en-US" u="none" baseline="0" dirty="0" smtClean="0"/>
              <a:t> line plots </a:t>
            </a:r>
            <a:r>
              <a:rPr lang="en-US" u="none" baseline="0" dirty="0" err="1" smtClean="0"/>
              <a:t>pada</a:t>
            </a:r>
            <a:r>
              <a:rPr lang="en-US" u="none" baseline="0" dirty="0" smtClean="0"/>
              <a:t> </a:t>
            </a:r>
            <a:r>
              <a:rPr lang="en-US" u="none" baseline="0" dirty="0" err="1" smtClean="0"/>
              <a:t>materi</a:t>
            </a:r>
            <a:r>
              <a:rPr lang="en-US" u="none" baseline="0" dirty="0" smtClean="0"/>
              <a:t> </a:t>
            </a:r>
            <a:r>
              <a:rPr lang="en-US" u="none" baseline="0" dirty="0" err="1" smtClean="0"/>
              <a:t>ini</a:t>
            </a:r>
            <a:r>
              <a:rPr lang="en-US" u="none" baseline="0" dirty="0" smtClean="0"/>
              <a:t>.</a:t>
            </a:r>
          </a:p>
          <a:p>
            <a:endParaRPr lang="en-US" u="none" baseline="0" dirty="0" smtClean="0"/>
          </a:p>
          <a:p>
            <a:r>
              <a:rPr lang="en-US" u="none" baseline="0" dirty="0" smtClean="0"/>
              <a:t>Dataset </a:t>
            </a:r>
            <a:r>
              <a:rPr lang="en-US" u="none" baseline="0" dirty="0" err="1" smtClean="0"/>
              <a:t>tersebut</a:t>
            </a:r>
            <a:r>
              <a:rPr lang="en-US" u="none" baseline="0" dirty="0" smtClean="0"/>
              <a:t> </a:t>
            </a:r>
            <a:r>
              <a:rPr lang="en-US" u="none" baseline="0" dirty="0" err="1" smtClean="0"/>
              <a:t>merupakan</a:t>
            </a:r>
            <a:r>
              <a:rPr lang="en-US" u="none" baseline="0" dirty="0" smtClean="0"/>
              <a:t> data </a:t>
            </a:r>
            <a:r>
              <a:rPr lang="en-US" u="none" baseline="0" dirty="0" err="1" smtClean="0"/>
              <a:t>jumlah</a:t>
            </a:r>
            <a:r>
              <a:rPr lang="en-US" u="none" baseline="0" dirty="0" smtClean="0"/>
              <a:t> </a:t>
            </a:r>
            <a:r>
              <a:rPr lang="en-US" u="none" baseline="0" dirty="0" err="1" smtClean="0"/>
              <a:t>imigran</a:t>
            </a:r>
            <a:r>
              <a:rPr lang="en-US" u="none" baseline="0" dirty="0" smtClean="0"/>
              <a:t> </a:t>
            </a:r>
            <a:r>
              <a:rPr lang="en-US" u="none" baseline="0" dirty="0" err="1" smtClean="0"/>
              <a:t>dari</a:t>
            </a:r>
            <a:r>
              <a:rPr lang="en-US" u="none" baseline="0" dirty="0" smtClean="0"/>
              <a:t> </a:t>
            </a:r>
            <a:r>
              <a:rPr lang="en-US" u="none" baseline="0" dirty="0" err="1" smtClean="0"/>
              <a:t>negara-negara</a:t>
            </a:r>
            <a:r>
              <a:rPr lang="en-US" u="none" baseline="0" dirty="0" smtClean="0"/>
              <a:t> </a:t>
            </a:r>
            <a:r>
              <a:rPr lang="en-US" u="none" baseline="0" dirty="0" err="1" smtClean="0"/>
              <a:t>mulai</a:t>
            </a:r>
            <a:r>
              <a:rPr lang="en-US" u="none" baseline="0" dirty="0" smtClean="0"/>
              <a:t> </a:t>
            </a:r>
            <a:r>
              <a:rPr lang="en-US" u="none" baseline="0" dirty="0" err="1" smtClean="0"/>
              <a:t>tahun</a:t>
            </a:r>
            <a:r>
              <a:rPr lang="en-US" u="none" baseline="0" dirty="0" smtClean="0"/>
              <a:t> 1980 </a:t>
            </a:r>
            <a:r>
              <a:rPr lang="en-US" u="none" baseline="0" dirty="0" err="1" smtClean="0"/>
              <a:t>sampai</a:t>
            </a:r>
            <a:r>
              <a:rPr lang="en-US" u="none" baseline="0" dirty="0" smtClean="0"/>
              <a:t> </a:t>
            </a:r>
            <a:r>
              <a:rPr lang="en-US" u="none" baseline="0" dirty="0" err="1" smtClean="0"/>
              <a:t>dengan</a:t>
            </a:r>
            <a:r>
              <a:rPr lang="en-US" u="none" baseline="0" dirty="0" smtClean="0"/>
              <a:t> 2013.</a:t>
            </a:r>
            <a:endParaRPr lang="id-ID" u="none"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47</a:t>
            </a:fld>
            <a:endParaRPr lang="id-ID"/>
          </a:p>
        </p:txBody>
      </p:sp>
    </p:spTree>
    <p:extLst>
      <p:ext uri="{BB962C8B-B14F-4D97-AF65-F5344CB8AC3E}">
        <p14:creationId xmlns:p14="http://schemas.microsoft.com/office/powerpoint/2010/main" val="6395692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smtClean="0"/>
              <a:t>Data</a:t>
            </a:r>
            <a:r>
              <a:rPr lang="en-US" u="none" baseline="0" dirty="0" smtClean="0"/>
              <a:t>set </a:t>
            </a:r>
            <a:r>
              <a:rPr lang="en-US" u="none" baseline="0" dirty="0" err="1" smtClean="0"/>
              <a:t>tersebut</a:t>
            </a:r>
            <a:r>
              <a:rPr lang="en-US" u="none" baseline="0" dirty="0" smtClean="0"/>
              <a:t> </a:t>
            </a:r>
            <a:r>
              <a:rPr lang="en-US" u="none" baseline="0" dirty="0" err="1" smtClean="0"/>
              <a:t>diproses</a:t>
            </a:r>
            <a:r>
              <a:rPr lang="en-US" u="none" baseline="0" dirty="0" smtClean="0"/>
              <a:t>, </a:t>
            </a:r>
            <a:r>
              <a:rPr lang="en-US" u="none" baseline="0" dirty="0" err="1" smtClean="0"/>
              <a:t>dan</a:t>
            </a:r>
            <a:r>
              <a:rPr lang="en-US" u="none" baseline="0" dirty="0" smtClean="0"/>
              <a:t> </a:t>
            </a:r>
            <a:r>
              <a:rPr lang="en-US" u="none" baseline="0" dirty="0" err="1" smtClean="0"/>
              <a:t>didapatkan</a:t>
            </a:r>
            <a:r>
              <a:rPr lang="en-US" u="none" baseline="0" dirty="0" smtClean="0"/>
              <a:t> </a:t>
            </a:r>
            <a:r>
              <a:rPr lang="en-US" u="none" baseline="0" dirty="0" err="1" smtClean="0"/>
              <a:t>kolom</a:t>
            </a:r>
            <a:r>
              <a:rPr lang="en-US" u="none" baseline="0" dirty="0" smtClean="0"/>
              <a:t> “total” </a:t>
            </a:r>
            <a:r>
              <a:rPr lang="en-US" u="none" baseline="0" dirty="0" err="1" smtClean="0"/>
              <a:t>untuk</a:t>
            </a:r>
            <a:r>
              <a:rPr lang="en-US" u="none" baseline="0" dirty="0" smtClean="0"/>
              <a:t> </a:t>
            </a:r>
            <a:r>
              <a:rPr lang="en-US" u="none" baseline="0" dirty="0" err="1" smtClean="0"/>
              <a:t>mengetahui</a:t>
            </a:r>
            <a:r>
              <a:rPr lang="en-US" u="none" baseline="0" dirty="0" smtClean="0"/>
              <a:t> </a:t>
            </a:r>
            <a:r>
              <a:rPr lang="en-US" u="none" baseline="0" dirty="0" err="1" smtClean="0"/>
              <a:t>jumlah</a:t>
            </a:r>
            <a:r>
              <a:rPr lang="en-US" u="none" baseline="0" dirty="0" smtClean="0"/>
              <a:t> </a:t>
            </a:r>
            <a:r>
              <a:rPr lang="en-US" u="none" baseline="0" dirty="0" err="1" smtClean="0"/>
              <a:t>imigran</a:t>
            </a:r>
            <a:r>
              <a:rPr lang="en-US" u="none" baseline="0" dirty="0" smtClean="0"/>
              <a:t> </a:t>
            </a:r>
            <a:r>
              <a:rPr lang="en-US" u="none" baseline="0" dirty="0" err="1" smtClean="0"/>
              <a:t>mulai</a:t>
            </a:r>
            <a:r>
              <a:rPr lang="en-US" u="none" baseline="0" dirty="0" smtClean="0"/>
              <a:t> </a:t>
            </a:r>
            <a:r>
              <a:rPr lang="en-US" u="none" baseline="0" dirty="0" err="1" smtClean="0"/>
              <a:t>tahun</a:t>
            </a:r>
            <a:r>
              <a:rPr lang="en-US" u="none" baseline="0" dirty="0" smtClean="0"/>
              <a:t> 1980 </a:t>
            </a:r>
            <a:r>
              <a:rPr lang="en-US" u="none" baseline="0" dirty="0" err="1" smtClean="0"/>
              <a:t>sampai</a:t>
            </a:r>
            <a:r>
              <a:rPr lang="en-US" u="none" baseline="0" dirty="0" smtClean="0"/>
              <a:t> </a:t>
            </a:r>
            <a:r>
              <a:rPr lang="en-US" u="none" baseline="0" dirty="0" err="1" smtClean="0"/>
              <a:t>dengan</a:t>
            </a:r>
            <a:r>
              <a:rPr lang="en-US" u="none" baseline="0" dirty="0" smtClean="0"/>
              <a:t> 2013 </a:t>
            </a:r>
            <a:r>
              <a:rPr lang="en-US" u="none" baseline="0" dirty="0" err="1" smtClean="0"/>
              <a:t>di</a:t>
            </a:r>
            <a:r>
              <a:rPr lang="en-US" u="none" baseline="0" dirty="0" smtClean="0"/>
              <a:t> </a:t>
            </a:r>
            <a:r>
              <a:rPr lang="en-US" u="none" baseline="0" dirty="0" err="1" smtClean="0"/>
              <a:t>tiap-tiap</a:t>
            </a:r>
            <a:r>
              <a:rPr lang="en-US" u="none" baseline="0" dirty="0" smtClean="0"/>
              <a:t> </a:t>
            </a:r>
            <a:r>
              <a:rPr lang="en-US" u="none" baseline="0" dirty="0" err="1" smtClean="0"/>
              <a:t>negara</a:t>
            </a:r>
            <a:r>
              <a:rPr lang="en-US" u="none" baseline="0" dirty="0" smtClean="0"/>
              <a:t>.</a:t>
            </a:r>
          </a:p>
          <a:p>
            <a:endParaRPr lang="en-US" u="none" baseline="0" dirty="0" smtClean="0"/>
          </a:p>
          <a:p>
            <a:r>
              <a:rPr lang="en-US" u="none" baseline="0" dirty="0" err="1" smtClean="0"/>
              <a:t>Sebagai</a:t>
            </a:r>
            <a:r>
              <a:rPr lang="en-US" u="none" baseline="0" dirty="0" smtClean="0"/>
              <a:t> </a:t>
            </a:r>
            <a:r>
              <a:rPr lang="en-US" u="none" baseline="0" dirty="0" err="1" smtClean="0"/>
              <a:t>contoh</a:t>
            </a:r>
            <a:r>
              <a:rPr lang="en-US" u="none" baseline="0" dirty="0" smtClean="0"/>
              <a:t>:</a:t>
            </a:r>
          </a:p>
          <a:p>
            <a:r>
              <a:rPr lang="en-US" u="none" baseline="0" dirty="0" smtClean="0"/>
              <a:t>Negara Afghanistan </a:t>
            </a:r>
            <a:r>
              <a:rPr lang="en-US" u="none" baseline="0" dirty="0" err="1" smtClean="0"/>
              <a:t>memiliki</a:t>
            </a:r>
            <a:r>
              <a:rPr lang="en-US" u="none" baseline="0" dirty="0" smtClean="0"/>
              <a:t> total 58539</a:t>
            </a:r>
          </a:p>
          <a:p>
            <a:r>
              <a:rPr lang="en-US" u="none" baseline="0" dirty="0" smtClean="0"/>
              <a:t>Negara </a:t>
            </a:r>
            <a:r>
              <a:rPr lang="en-US" u="none" baseline="0" dirty="0" err="1" smtClean="0"/>
              <a:t>albania</a:t>
            </a:r>
            <a:r>
              <a:rPr lang="en-US" u="none" baseline="0" dirty="0" smtClean="0"/>
              <a:t> </a:t>
            </a:r>
            <a:r>
              <a:rPr lang="en-US" u="none" baseline="0" dirty="0" err="1" smtClean="0"/>
              <a:t>memiliki</a:t>
            </a:r>
            <a:r>
              <a:rPr lang="en-US" u="none" baseline="0" dirty="0" smtClean="0"/>
              <a:t> total 15699</a:t>
            </a:r>
          </a:p>
          <a:p>
            <a:endParaRPr lang="en-US" u="none" baseline="0" dirty="0" smtClean="0"/>
          </a:p>
          <a:p>
            <a:r>
              <a:rPr lang="en-US" u="none" baseline="0" dirty="0" smtClean="0"/>
              <a:t>Dataset </a:t>
            </a:r>
            <a:r>
              <a:rPr lang="en-US" u="none" baseline="0" dirty="0" err="1" smtClean="0"/>
              <a:t>ini</a:t>
            </a:r>
            <a:r>
              <a:rPr lang="en-US" u="none" baseline="0" dirty="0" smtClean="0"/>
              <a:t> </a:t>
            </a:r>
            <a:r>
              <a:rPr lang="en-US" u="none" baseline="0" dirty="0" err="1" smtClean="0"/>
              <a:t>diberi</a:t>
            </a:r>
            <a:r>
              <a:rPr lang="en-US" u="none" baseline="0" dirty="0" smtClean="0"/>
              <a:t> </a:t>
            </a:r>
            <a:r>
              <a:rPr lang="en-US" u="none" baseline="0" dirty="0" err="1" smtClean="0"/>
              <a:t>nama</a:t>
            </a:r>
            <a:r>
              <a:rPr lang="en-US" u="none" baseline="0" dirty="0" smtClean="0"/>
              <a:t>:</a:t>
            </a:r>
            <a:r>
              <a:rPr lang="en-US" b="1" u="none" baseline="0" dirty="0" smtClean="0"/>
              <a:t> </a:t>
            </a:r>
            <a:r>
              <a:rPr lang="en-US" b="1" u="none" baseline="0" dirty="0" err="1" smtClean="0"/>
              <a:t>df_canada</a:t>
            </a:r>
            <a:endParaRPr lang="id-ID" b="1" u="none"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48</a:t>
            </a:fld>
            <a:endParaRPr lang="id-ID"/>
          </a:p>
        </p:txBody>
      </p:sp>
    </p:spTree>
    <p:extLst>
      <p:ext uri="{BB962C8B-B14F-4D97-AF65-F5344CB8AC3E}">
        <p14:creationId xmlns:p14="http://schemas.microsoft.com/office/powerpoint/2010/main" val="207322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err="1" smtClean="0"/>
              <a:t>Perintah</a:t>
            </a:r>
            <a:r>
              <a:rPr lang="en-US" u="none" dirty="0" smtClean="0"/>
              <a:t> yang </a:t>
            </a:r>
            <a:r>
              <a:rPr lang="en-US" u="none" dirty="0" err="1" smtClean="0"/>
              <a:t>digunakan</a:t>
            </a:r>
            <a:r>
              <a:rPr lang="en-US" u="none" baseline="0" dirty="0" smtClean="0"/>
              <a:t> </a:t>
            </a:r>
            <a:r>
              <a:rPr lang="en-US" u="none" baseline="0" dirty="0" err="1" smtClean="0"/>
              <a:t>untuk</a:t>
            </a:r>
            <a:r>
              <a:rPr lang="en-US" u="none" baseline="0" dirty="0" smtClean="0"/>
              <a:t> </a:t>
            </a:r>
            <a:r>
              <a:rPr lang="en-US" u="none" baseline="0" dirty="0" err="1" smtClean="0"/>
              <a:t>membuat</a:t>
            </a:r>
            <a:r>
              <a:rPr lang="en-US" u="none" baseline="0" dirty="0" smtClean="0"/>
              <a:t> line plots </a:t>
            </a:r>
            <a:r>
              <a:rPr lang="en-US" u="none" baseline="0" dirty="0" err="1" smtClean="0"/>
              <a:t>tampak</a:t>
            </a:r>
            <a:r>
              <a:rPr lang="en-US" u="none" baseline="0" dirty="0" smtClean="0"/>
              <a:t> </a:t>
            </a:r>
            <a:r>
              <a:rPr lang="en-US" u="none" baseline="0" dirty="0" err="1" smtClean="0"/>
              <a:t>pada</a:t>
            </a:r>
            <a:r>
              <a:rPr lang="en-US" u="none" baseline="0" dirty="0" smtClean="0"/>
              <a:t> slide.</a:t>
            </a:r>
          </a:p>
          <a:p>
            <a:endParaRPr lang="en-US" u="none" baseline="0" dirty="0" smtClean="0"/>
          </a:p>
          <a:p>
            <a:r>
              <a:rPr lang="en-US" u="none" baseline="0" dirty="0" err="1" smtClean="0"/>
              <a:t>Didahului</a:t>
            </a:r>
            <a:r>
              <a:rPr lang="en-US" u="none" baseline="0" dirty="0" smtClean="0"/>
              <a:t> </a:t>
            </a:r>
            <a:r>
              <a:rPr lang="en-US" u="none" baseline="0" dirty="0" err="1" smtClean="0"/>
              <a:t>dengan</a:t>
            </a:r>
            <a:r>
              <a:rPr lang="en-US" u="none" baseline="0" dirty="0" smtClean="0"/>
              <a:t> import.</a:t>
            </a:r>
          </a:p>
          <a:p>
            <a:r>
              <a:rPr lang="en-US" u="none" baseline="0" dirty="0" err="1" smtClean="0"/>
              <a:t>df_canada</a:t>
            </a:r>
            <a:r>
              <a:rPr lang="en-US" u="none" baseline="0" dirty="0" smtClean="0"/>
              <a:t> </a:t>
            </a:r>
            <a:r>
              <a:rPr lang="en-US" u="none" baseline="0" dirty="0" err="1" smtClean="0"/>
              <a:t>adalah</a:t>
            </a:r>
            <a:r>
              <a:rPr lang="en-US" u="none" baseline="0" dirty="0" smtClean="0"/>
              <a:t> </a:t>
            </a:r>
            <a:r>
              <a:rPr lang="en-US" u="none" baseline="0" dirty="0" err="1" smtClean="0"/>
              <a:t>nama</a:t>
            </a:r>
            <a:r>
              <a:rPr lang="en-US" u="none" baseline="0" dirty="0" smtClean="0"/>
              <a:t> </a:t>
            </a:r>
            <a:r>
              <a:rPr lang="en-US" u="none" baseline="0" dirty="0" err="1" smtClean="0"/>
              <a:t>dari</a:t>
            </a:r>
            <a:r>
              <a:rPr lang="en-US" u="none" baseline="0" dirty="0" smtClean="0"/>
              <a:t> dataset.</a:t>
            </a:r>
          </a:p>
          <a:p>
            <a:r>
              <a:rPr lang="en-US" u="none" baseline="0" dirty="0" err="1" smtClean="0"/>
              <a:t>Judul</a:t>
            </a:r>
            <a:r>
              <a:rPr lang="en-US" u="none" baseline="0" dirty="0" smtClean="0"/>
              <a:t>: Immigration from Haiti</a:t>
            </a:r>
          </a:p>
          <a:p>
            <a:r>
              <a:rPr lang="en-US" u="none" baseline="0" dirty="0" err="1" smtClean="0"/>
              <a:t>Sumbu</a:t>
            </a:r>
            <a:r>
              <a:rPr lang="en-US" u="none" baseline="0" dirty="0" smtClean="0"/>
              <a:t> X = years/</a:t>
            </a:r>
            <a:r>
              <a:rPr lang="en-US" u="none" baseline="0" dirty="0" err="1" smtClean="0"/>
              <a:t>tahun</a:t>
            </a:r>
            <a:endParaRPr lang="en-US" u="none" baseline="0" dirty="0" smtClean="0"/>
          </a:p>
          <a:p>
            <a:r>
              <a:rPr lang="en-US" u="none" baseline="0" dirty="0" err="1" smtClean="0"/>
              <a:t>Sumbu</a:t>
            </a:r>
            <a:r>
              <a:rPr lang="en-US" u="none" baseline="0" dirty="0" smtClean="0"/>
              <a:t> Y = </a:t>
            </a:r>
            <a:r>
              <a:rPr lang="en-US" u="none" baseline="0" dirty="0" err="1" smtClean="0"/>
              <a:t>jumlah</a:t>
            </a:r>
            <a:r>
              <a:rPr lang="en-US" u="none" baseline="0" dirty="0" smtClean="0"/>
              <a:t> </a:t>
            </a:r>
            <a:r>
              <a:rPr lang="en-US" u="none" baseline="0" dirty="0" err="1" smtClean="0"/>
              <a:t>imigran</a:t>
            </a:r>
            <a:endParaRPr lang="id-ID" u="none"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49</a:t>
            </a:fld>
            <a:endParaRPr lang="id-ID"/>
          </a:p>
        </p:txBody>
      </p:sp>
    </p:spTree>
    <p:extLst>
      <p:ext uri="{BB962C8B-B14F-4D97-AF65-F5344CB8AC3E}">
        <p14:creationId xmlns:p14="http://schemas.microsoft.com/office/powerpoint/2010/main" val="10136020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err="1" smtClean="0"/>
              <a:t>Tampak</a:t>
            </a:r>
            <a:r>
              <a:rPr lang="en-US" u="none" dirty="0" smtClean="0"/>
              <a:t> </a:t>
            </a:r>
            <a:r>
              <a:rPr lang="en-US" u="none" dirty="0" err="1" smtClean="0"/>
              <a:t>pada</a:t>
            </a:r>
            <a:r>
              <a:rPr lang="en-US" u="none" dirty="0" smtClean="0"/>
              <a:t> </a:t>
            </a:r>
            <a:r>
              <a:rPr lang="en-US" u="none" dirty="0" err="1" smtClean="0"/>
              <a:t>gambar</a:t>
            </a:r>
            <a:r>
              <a:rPr lang="en-US" u="none" dirty="0" smtClean="0"/>
              <a:t> </a:t>
            </a:r>
            <a:r>
              <a:rPr lang="en-US" u="none" dirty="0" err="1" smtClean="0"/>
              <a:t>adalah</a:t>
            </a:r>
            <a:r>
              <a:rPr lang="en-US" u="none" dirty="0" smtClean="0"/>
              <a:t> </a:t>
            </a:r>
            <a:r>
              <a:rPr lang="en-US" u="none" dirty="0" err="1" smtClean="0"/>
              <a:t>hasil</a:t>
            </a:r>
            <a:r>
              <a:rPr lang="en-US" u="none" dirty="0" smtClean="0"/>
              <a:t> </a:t>
            </a:r>
            <a:r>
              <a:rPr lang="en-US" u="none" dirty="0" err="1" smtClean="0"/>
              <a:t>pembuat</a:t>
            </a:r>
            <a:r>
              <a:rPr lang="en-US" u="none" dirty="0" smtClean="0"/>
              <a:t> line plots </a:t>
            </a:r>
            <a:r>
              <a:rPr lang="en-US" u="none" dirty="0" err="1" smtClean="0"/>
              <a:t>dengan</a:t>
            </a:r>
            <a:r>
              <a:rPr lang="en-US" u="none" dirty="0" smtClean="0"/>
              <a:t> </a:t>
            </a:r>
            <a:r>
              <a:rPr lang="en-US" u="none" dirty="0" err="1" smtClean="0"/>
              <a:t>perintah</a:t>
            </a:r>
            <a:r>
              <a:rPr lang="en-US" u="none" dirty="0" smtClean="0"/>
              <a:t> </a:t>
            </a:r>
            <a:r>
              <a:rPr lang="en-US" u="none" dirty="0" err="1" smtClean="0"/>
              <a:t>tersebut</a:t>
            </a:r>
            <a:r>
              <a:rPr lang="en-US" u="none" dirty="0" smtClean="0"/>
              <a:t>.</a:t>
            </a:r>
            <a:endParaRPr lang="id-ID" u="none"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50</a:t>
            </a:fld>
            <a:endParaRPr lang="id-ID"/>
          </a:p>
        </p:txBody>
      </p:sp>
    </p:spTree>
    <p:extLst>
      <p:ext uri="{BB962C8B-B14F-4D97-AF65-F5344CB8AC3E}">
        <p14:creationId xmlns:p14="http://schemas.microsoft.com/office/powerpoint/2010/main" val="286523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Contoh</a:t>
            </a:r>
            <a:r>
              <a:rPr lang="en-US" dirty="0" smtClean="0"/>
              <a:t> ke-2</a:t>
            </a:r>
            <a:r>
              <a:rPr lang="en-US" baseline="0" dirty="0" smtClean="0"/>
              <a:t> </a:t>
            </a:r>
            <a:r>
              <a:rPr lang="en-US" baseline="0" dirty="0" err="1" smtClean="0"/>
              <a:t>untuk</a:t>
            </a:r>
            <a:r>
              <a:rPr lang="en-US" baseline="0" dirty="0" smtClean="0"/>
              <a:t> </a:t>
            </a:r>
            <a:r>
              <a:rPr lang="en-US" baseline="0" dirty="0" err="1" smtClean="0"/>
              <a:t>visualisasi</a:t>
            </a:r>
            <a:r>
              <a:rPr lang="en-US" baseline="0" dirty="0" smtClean="0"/>
              <a:t> data:</a:t>
            </a:r>
          </a:p>
          <a:p>
            <a:pPr marL="228600" indent="-228600">
              <a:buNone/>
            </a:pPr>
            <a:endParaRPr lang="en-US" baseline="0" dirty="0" smtClean="0"/>
          </a:p>
          <a:p>
            <a:pPr marL="228600" indent="-228600">
              <a:buNone/>
            </a:pPr>
            <a:r>
              <a:rPr lang="en-US" baseline="0" dirty="0" err="1" smtClean="0"/>
              <a:t>Tampak</a:t>
            </a:r>
            <a:r>
              <a:rPr lang="en-US" baseline="0" dirty="0" smtClean="0"/>
              <a:t> </a:t>
            </a:r>
            <a:r>
              <a:rPr lang="en-US" baseline="0" dirty="0" err="1" smtClean="0"/>
              <a:t>pada</a:t>
            </a:r>
            <a:r>
              <a:rPr lang="en-US" baseline="0" dirty="0" smtClean="0"/>
              <a:t> </a:t>
            </a:r>
            <a:r>
              <a:rPr lang="en-US" baseline="0" dirty="0" err="1" smtClean="0"/>
              <a:t>gambar</a:t>
            </a:r>
            <a:r>
              <a:rPr lang="en-US" baseline="0" dirty="0" smtClean="0"/>
              <a:t>, diagram pie </a:t>
            </a:r>
            <a:r>
              <a:rPr lang="en-US" baseline="0" dirty="0" err="1" smtClean="0"/>
              <a:t>dalam</a:t>
            </a:r>
            <a:r>
              <a:rPr lang="en-US" baseline="0" dirty="0" smtClean="0"/>
              <a:t> </a:t>
            </a:r>
            <a:r>
              <a:rPr lang="en-US" baseline="0" dirty="0" err="1" smtClean="0"/>
              <a:t>bentuk</a:t>
            </a:r>
            <a:r>
              <a:rPr lang="en-US" baseline="0" dirty="0" smtClean="0"/>
              <a:t> 3D </a:t>
            </a:r>
            <a:r>
              <a:rPr lang="en-US" baseline="0" dirty="0" err="1" smtClean="0"/>
              <a:t>dan</a:t>
            </a:r>
            <a:r>
              <a:rPr lang="en-US" baseline="0" dirty="0" smtClean="0"/>
              <a:t> </a:t>
            </a:r>
            <a:r>
              <a:rPr lang="en-US" baseline="0" dirty="0" err="1" smtClean="0"/>
              <a:t>memiliki</a:t>
            </a:r>
            <a:r>
              <a:rPr lang="en-US" baseline="0" dirty="0" smtClean="0"/>
              <a:t> 1 </a:t>
            </a:r>
            <a:r>
              <a:rPr lang="en-US" baseline="0" dirty="0" err="1" smtClean="0"/>
              <a:t>warna</a:t>
            </a:r>
            <a:r>
              <a:rPr lang="en-US" baseline="0" dirty="0" smtClean="0"/>
              <a:t> background </a:t>
            </a:r>
            <a:r>
              <a:rPr lang="en-US" baseline="0" dirty="0" err="1" smtClean="0"/>
              <a:t>yaitu</a:t>
            </a:r>
            <a:r>
              <a:rPr lang="en-US" baseline="0" dirty="0" smtClean="0"/>
              <a:t>:</a:t>
            </a:r>
          </a:p>
          <a:p>
            <a:pPr marL="228600" indent="-228600">
              <a:buFontTx/>
              <a:buChar char="-"/>
            </a:pPr>
            <a:r>
              <a:rPr lang="en-US" baseline="0" dirty="0" err="1" smtClean="0"/>
              <a:t>Warna</a:t>
            </a:r>
            <a:r>
              <a:rPr lang="en-US" baseline="0" dirty="0" smtClean="0"/>
              <a:t> </a:t>
            </a:r>
            <a:r>
              <a:rPr lang="en-US" baseline="0" dirty="0" err="1" smtClean="0"/>
              <a:t>abu-abu</a:t>
            </a:r>
            <a:r>
              <a:rPr lang="en-US" baseline="0" dirty="0" smtClean="0"/>
              <a:t> (</a:t>
            </a:r>
            <a:r>
              <a:rPr lang="en-US" baseline="0" dirty="0" err="1" smtClean="0"/>
              <a:t>bingkai</a:t>
            </a:r>
            <a:r>
              <a:rPr lang="en-US" baseline="0" dirty="0" smtClean="0"/>
              <a:t> </a:t>
            </a:r>
            <a:r>
              <a:rPr lang="en-US" baseline="0" dirty="0" err="1" smtClean="0"/>
              <a:t>kotak</a:t>
            </a:r>
            <a:r>
              <a:rPr lang="en-US" baseline="0" dirty="0" smtClean="0"/>
              <a:t> </a:t>
            </a:r>
            <a:r>
              <a:rPr lang="en-US" baseline="0" dirty="0" err="1" smtClean="0"/>
              <a:t>dalam</a:t>
            </a:r>
            <a:r>
              <a:rPr lang="en-US" baseline="0" dirty="0" smtClean="0"/>
              <a:t>) </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7</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Contoh</a:t>
            </a:r>
            <a:r>
              <a:rPr lang="en-US" dirty="0" smtClean="0"/>
              <a:t> ke-3</a:t>
            </a:r>
            <a:r>
              <a:rPr lang="en-US" baseline="0" dirty="0" smtClean="0"/>
              <a:t> </a:t>
            </a:r>
            <a:r>
              <a:rPr lang="en-US" baseline="0" dirty="0" err="1" smtClean="0"/>
              <a:t>untuk</a:t>
            </a:r>
            <a:r>
              <a:rPr lang="en-US" baseline="0" dirty="0" smtClean="0"/>
              <a:t> </a:t>
            </a:r>
            <a:r>
              <a:rPr lang="en-US" baseline="0" dirty="0" err="1" smtClean="0"/>
              <a:t>visualisasi</a:t>
            </a:r>
            <a:r>
              <a:rPr lang="en-US" baseline="0" dirty="0" smtClean="0"/>
              <a:t> data:</a:t>
            </a:r>
          </a:p>
          <a:p>
            <a:pPr marL="228600" indent="-228600">
              <a:buNone/>
            </a:pPr>
            <a:endParaRPr lang="en-US" baseline="0" dirty="0" smtClean="0"/>
          </a:p>
          <a:p>
            <a:pPr marL="228600" indent="-228600">
              <a:buNone/>
            </a:pPr>
            <a:r>
              <a:rPr lang="en-US" baseline="0" dirty="0" err="1" smtClean="0"/>
              <a:t>Tampak</a:t>
            </a:r>
            <a:r>
              <a:rPr lang="en-US" baseline="0" dirty="0" smtClean="0"/>
              <a:t> </a:t>
            </a:r>
            <a:r>
              <a:rPr lang="en-US" baseline="0" dirty="0" err="1" smtClean="0"/>
              <a:t>pada</a:t>
            </a:r>
            <a:r>
              <a:rPr lang="en-US" baseline="0" dirty="0" smtClean="0"/>
              <a:t> </a:t>
            </a:r>
            <a:r>
              <a:rPr lang="en-US" baseline="0" dirty="0" err="1" smtClean="0"/>
              <a:t>gambar</a:t>
            </a:r>
            <a:r>
              <a:rPr lang="en-US" baseline="0" dirty="0" smtClean="0"/>
              <a:t>, diagram pie </a:t>
            </a:r>
            <a:r>
              <a:rPr lang="en-US" baseline="0" dirty="0" err="1" smtClean="0"/>
              <a:t>dalam</a:t>
            </a:r>
            <a:r>
              <a:rPr lang="en-US" baseline="0" dirty="0" smtClean="0"/>
              <a:t> </a:t>
            </a:r>
            <a:r>
              <a:rPr lang="en-US" baseline="0" dirty="0" err="1" smtClean="0"/>
              <a:t>bentuk</a:t>
            </a:r>
            <a:r>
              <a:rPr lang="en-US" baseline="0" dirty="0" smtClean="0"/>
              <a:t> 3D </a:t>
            </a:r>
            <a:r>
              <a:rPr lang="en-US" baseline="0" dirty="0" err="1" smtClean="0"/>
              <a:t>tidak</a:t>
            </a:r>
            <a:r>
              <a:rPr lang="en-US" baseline="0" dirty="0" smtClean="0"/>
              <a:t> </a:t>
            </a:r>
            <a:r>
              <a:rPr lang="en-US" baseline="0" dirty="0" err="1" smtClean="0"/>
              <a:t>diberikan</a:t>
            </a:r>
            <a:r>
              <a:rPr lang="en-US" baseline="0" dirty="0" smtClean="0"/>
              <a:t> </a:t>
            </a:r>
            <a:r>
              <a:rPr lang="en-US" baseline="0" dirty="0" err="1" smtClean="0"/>
              <a:t>warna</a:t>
            </a:r>
            <a:r>
              <a:rPr lang="en-US" baseline="0" dirty="0" smtClean="0"/>
              <a:t> background </a:t>
            </a:r>
            <a:r>
              <a:rPr lang="en-US" baseline="0" dirty="0" err="1" smtClean="0"/>
              <a:t>pada</a:t>
            </a:r>
            <a:r>
              <a:rPr lang="en-US" baseline="0" dirty="0" smtClean="0"/>
              <a:t> </a:t>
            </a:r>
            <a:r>
              <a:rPr lang="en-US" baseline="0" dirty="0" err="1" smtClean="0"/>
              <a:t>masing-masing</a:t>
            </a:r>
            <a:r>
              <a:rPr lang="en-US" baseline="0" dirty="0" smtClean="0"/>
              <a:t> </a:t>
            </a:r>
            <a:r>
              <a:rPr lang="en-US" baseline="0" dirty="0" err="1" smtClean="0"/>
              <a:t>bingkai</a:t>
            </a:r>
            <a:r>
              <a:rPr lang="en-US" baseline="0" dirty="0" smtClean="0"/>
              <a:t> </a:t>
            </a:r>
            <a:r>
              <a:rPr lang="en-US" baseline="0" dirty="0" err="1" smtClean="0"/>
              <a:t>kotak</a:t>
            </a:r>
            <a:r>
              <a:rPr lang="en-US" baseline="0" dirty="0" smtClean="0"/>
              <a:t>.</a:t>
            </a:r>
            <a:endParaRPr lang="id-ID" dirty="0" smtClean="0"/>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8</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Contoh</a:t>
            </a:r>
            <a:r>
              <a:rPr lang="en-US" dirty="0" smtClean="0"/>
              <a:t> ke-4</a:t>
            </a:r>
            <a:r>
              <a:rPr lang="en-US" baseline="0" dirty="0" smtClean="0"/>
              <a:t> </a:t>
            </a:r>
            <a:r>
              <a:rPr lang="en-US" baseline="0" dirty="0" err="1" smtClean="0"/>
              <a:t>untuk</a:t>
            </a:r>
            <a:r>
              <a:rPr lang="en-US" baseline="0" dirty="0" smtClean="0"/>
              <a:t> </a:t>
            </a:r>
            <a:r>
              <a:rPr lang="en-US" baseline="0" dirty="0" err="1" smtClean="0"/>
              <a:t>visualisasi</a:t>
            </a:r>
            <a:r>
              <a:rPr lang="en-US" baseline="0" dirty="0" smtClean="0"/>
              <a:t> data:</a:t>
            </a:r>
          </a:p>
          <a:p>
            <a:pPr marL="228600" indent="-228600">
              <a:buNone/>
            </a:pPr>
            <a:endParaRPr lang="en-US" baseline="0" dirty="0" smtClean="0"/>
          </a:p>
          <a:p>
            <a:pPr marL="228600" indent="-228600">
              <a:buNone/>
            </a:pPr>
            <a:r>
              <a:rPr lang="en-US" baseline="0" dirty="0" err="1" smtClean="0"/>
              <a:t>Tampak</a:t>
            </a:r>
            <a:r>
              <a:rPr lang="en-US" baseline="0" dirty="0" smtClean="0"/>
              <a:t> </a:t>
            </a:r>
            <a:r>
              <a:rPr lang="en-US" baseline="0" dirty="0" err="1" smtClean="0"/>
              <a:t>pada</a:t>
            </a:r>
            <a:r>
              <a:rPr lang="en-US" baseline="0" dirty="0" smtClean="0"/>
              <a:t> </a:t>
            </a:r>
            <a:r>
              <a:rPr lang="en-US" baseline="0" dirty="0" err="1" smtClean="0"/>
              <a:t>gambar</a:t>
            </a:r>
            <a:r>
              <a:rPr lang="en-US" baseline="0" dirty="0" smtClean="0"/>
              <a:t>, diagram pie </a:t>
            </a:r>
            <a:r>
              <a:rPr lang="en-US" baseline="0" dirty="0" err="1" smtClean="0"/>
              <a:t>dalam</a:t>
            </a:r>
            <a:r>
              <a:rPr lang="en-US" baseline="0" dirty="0" smtClean="0"/>
              <a:t> </a:t>
            </a:r>
            <a:r>
              <a:rPr lang="en-US" baseline="0" dirty="0" err="1" smtClean="0"/>
              <a:t>bentuk</a:t>
            </a:r>
            <a:r>
              <a:rPr lang="en-US" baseline="0" dirty="0" smtClean="0"/>
              <a:t> 3D </a:t>
            </a:r>
            <a:r>
              <a:rPr lang="en-US" baseline="0" dirty="0" err="1" smtClean="0"/>
              <a:t>tidak</a:t>
            </a:r>
            <a:r>
              <a:rPr lang="en-US" baseline="0" dirty="0" smtClean="0"/>
              <a:t> </a:t>
            </a:r>
            <a:r>
              <a:rPr lang="en-US" baseline="0" dirty="0" err="1" smtClean="0"/>
              <a:t>diberikan</a:t>
            </a:r>
            <a:r>
              <a:rPr lang="en-US" baseline="0" dirty="0" smtClean="0"/>
              <a:t> </a:t>
            </a:r>
            <a:r>
              <a:rPr lang="en-US" baseline="0" dirty="0" err="1" smtClean="0"/>
              <a:t>garis</a:t>
            </a:r>
            <a:r>
              <a:rPr lang="en-US" baseline="0" dirty="0" smtClean="0"/>
              <a:t> </a:t>
            </a:r>
            <a:r>
              <a:rPr lang="en-US" baseline="0" dirty="0" err="1" smtClean="0"/>
              <a:t>bingkai</a:t>
            </a:r>
            <a:r>
              <a:rPr lang="en-US" baseline="0" dirty="0" smtClean="0"/>
              <a:t>.</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9</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Contoh</a:t>
            </a:r>
            <a:r>
              <a:rPr lang="en-US" dirty="0" smtClean="0"/>
              <a:t> ke-5</a:t>
            </a:r>
            <a:r>
              <a:rPr lang="en-US" baseline="0" dirty="0" smtClean="0"/>
              <a:t> </a:t>
            </a:r>
            <a:r>
              <a:rPr lang="en-US" baseline="0" dirty="0" err="1" smtClean="0"/>
              <a:t>untuk</a:t>
            </a:r>
            <a:r>
              <a:rPr lang="en-US" baseline="0" dirty="0" smtClean="0"/>
              <a:t> </a:t>
            </a:r>
            <a:r>
              <a:rPr lang="en-US" baseline="0" dirty="0" err="1" smtClean="0"/>
              <a:t>visualisasi</a:t>
            </a:r>
            <a:r>
              <a:rPr lang="en-US" baseline="0" dirty="0" smtClean="0"/>
              <a:t> data:</a:t>
            </a:r>
          </a:p>
          <a:p>
            <a:pPr marL="228600" indent="-228600">
              <a:buNone/>
            </a:pPr>
            <a:endParaRPr lang="en-US" baseline="0" dirty="0" smtClean="0"/>
          </a:p>
          <a:p>
            <a:pPr marL="228600" indent="-228600">
              <a:buNone/>
            </a:pPr>
            <a:r>
              <a:rPr lang="en-US" baseline="0" dirty="0" err="1" smtClean="0"/>
              <a:t>Tampak</a:t>
            </a:r>
            <a:r>
              <a:rPr lang="en-US" baseline="0" dirty="0" smtClean="0"/>
              <a:t> </a:t>
            </a:r>
            <a:r>
              <a:rPr lang="en-US" baseline="0" dirty="0" err="1" smtClean="0"/>
              <a:t>pada</a:t>
            </a:r>
            <a:r>
              <a:rPr lang="en-US" baseline="0" dirty="0" smtClean="0"/>
              <a:t> </a:t>
            </a:r>
            <a:r>
              <a:rPr lang="en-US" baseline="0" dirty="0" err="1" smtClean="0"/>
              <a:t>gambar</a:t>
            </a:r>
            <a:r>
              <a:rPr lang="en-US" baseline="0" dirty="0" smtClean="0"/>
              <a:t>, diagram pie </a:t>
            </a:r>
            <a:r>
              <a:rPr lang="en-US" baseline="0" dirty="0" err="1" smtClean="0"/>
              <a:t>dalam</a:t>
            </a:r>
            <a:r>
              <a:rPr lang="en-US" baseline="0" dirty="0" smtClean="0"/>
              <a:t> </a:t>
            </a:r>
            <a:r>
              <a:rPr lang="en-US" baseline="0" dirty="0" err="1" smtClean="0"/>
              <a:t>bentuk</a:t>
            </a:r>
            <a:r>
              <a:rPr lang="en-US" baseline="0" dirty="0" smtClean="0"/>
              <a:t> 3D </a:t>
            </a:r>
            <a:r>
              <a:rPr lang="en-US" baseline="0" dirty="0" err="1" smtClean="0"/>
              <a:t>tidak</a:t>
            </a:r>
            <a:r>
              <a:rPr lang="en-US" baseline="0" dirty="0" smtClean="0"/>
              <a:t> </a:t>
            </a:r>
            <a:r>
              <a:rPr lang="en-US" baseline="0" dirty="0" err="1" smtClean="0"/>
              <a:t>diberikan</a:t>
            </a:r>
            <a:r>
              <a:rPr lang="en-US" baseline="0" dirty="0" smtClean="0"/>
              <a:t> </a:t>
            </a:r>
            <a:r>
              <a:rPr lang="en-US" baseline="0" dirty="0" err="1" smtClean="0"/>
              <a:t>garis</a:t>
            </a:r>
            <a:r>
              <a:rPr lang="en-US" baseline="0" dirty="0" smtClean="0"/>
              <a:t> </a:t>
            </a:r>
            <a:r>
              <a:rPr lang="en-US" baseline="0" dirty="0" err="1" smtClean="0"/>
              <a:t>pembatas</a:t>
            </a:r>
            <a:r>
              <a:rPr lang="en-US" baseline="0" dirty="0" smtClean="0"/>
              <a:t> </a:t>
            </a:r>
            <a:r>
              <a:rPr lang="en-US" baseline="0" dirty="0" err="1" smtClean="0"/>
              <a:t>antar</a:t>
            </a:r>
            <a:r>
              <a:rPr lang="en-US" baseline="0" dirty="0" smtClean="0"/>
              <a:t> </a:t>
            </a:r>
            <a:r>
              <a:rPr lang="en-US" baseline="0" dirty="0" err="1" smtClean="0"/>
              <a:t>visualisasi</a:t>
            </a:r>
            <a:r>
              <a:rPr lang="en-US" baseline="0" dirty="0" smtClean="0"/>
              <a:t> data.</a:t>
            </a:r>
            <a:endParaRPr lang="id-ID" dirty="0" smtClean="0"/>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10</a:t>
            </a:fld>
            <a:endParaRPr lang="id-ID"/>
          </a:p>
        </p:txBody>
      </p:sp>
    </p:spTree>
    <p:extLst>
      <p:ext uri="{BB962C8B-B14F-4D97-AF65-F5344CB8AC3E}">
        <p14:creationId xmlns:p14="http://schemas.microsoft.com/office/powerpoint/2010/main" val="1803781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Contoh</a:t>
            </a:r>
            <a:r>
              <a:rPr lang="en-US" dirty="0" smtClean="0"/>
              <a:t> ke-6</a:t>
            </a:r>
            <a:r>
              <a:rPr lang="en-US" baseline="0" dirty="0" smtClean="0"/>
              <a:t> </a:t>
            </a:r>
            <a:r>
              <a:rPr lang="en-US" baseline="0" dirty="0" err="1" smtClean="0"/>
              <a:t>untuk</a:t>
            </a:r>
            <a:r>
              <a:rPr lang="en-US" baseline="0" dirty="0" smtClean="0"/>
              <a:t> </a:t>
            </a:r>
            <a:r>
              <a:rPr lang="en-US" baseline="0" dirty="0" err="1" smtClean="0"/>
              <a:t>visualisasi</a:t>
            </a:r>
            <a:r>
              <a:rPr lang="en-US" baseline="0" dirty="0" smtClean="0"/>
              <a:t> data:</a:t>
            </a:r>
          </a:p>
          <a:p>
            <a:pPr marL="228600" indent="-228600">
              <a:buNone/>
            </a:pPr>
            <a:endParaRPr lang="en-US" baseline="0" dirty="0" smtClean="0"/>
          </a:p>
          <a:p>
            <a:pPr marL="228600" indent="-228600">
              <a:buNone/>
            </a:pPr>
            <a:r>
              <a:rPr lang="en-US" baseline="0" dirty="0" err="1" smtClean="0"/>
              <a:t>Tampak</a:t>
            </a:r>
            <a:r>
              <a:rPr lang="en-US" baseline="0" dirty="0" smtClean="0"/>
              <a:t> </a:t>
            </a:r>
            <a:r>
              <a:rPr lang="en-US" baseline="0" dirty="0" err="1" smtClean="0"/>
              <a:t>pada</a:t>
            </a:r>
            <a:r>
              <a:rPr lang="en-US" baseline="0" dirty="0" smtClean="0"/>
              <a:t> </a:t>
            </a:r>
            <a:r>
              <a:rPr lang="en-US" baseline="0" dirty="0" err="1" smtClean="0"/>
              <a:t>gambar</a:t>
            </a:r>
            <a:r>
              <a:rPr lang="en-US" baseline="0" dirty="0" smtClean="0"/>
              <a:t>, diagram pie </a:t>
            </a:r>
            <a:r>
              <a:rPr lang="en-US" baseline="0" dirty="0" err="1" smtClean="0"/>
              <a:t>dalam</a:t>
            </a:r>
            <a:r>
              <a:rPr lang="en-US" baseline="0" dirty="0" smtClean="0"/>
              <a:t> </a:t>
            </a:r>
            <a:r>
              <a:rPr lang="en-US" baseline="0" dirty="0" err="1" smtClean="0"/>
              <a:t>bentuk</a:t>
            </a:r>
            <a:r>
              <a:rPr lang="en-US" baseline="0" dirty="0" smtClean="0"/>
              <a:t> 3D </a:t>
            </a:r>
            <a:r>
              <a:rPr lang="en-US" baseline="0" dirty="0" err="1" smtClean="0"/>
              <a:t>ada</a:t>
            </a:r>
            <a:r>
              <a:rPr lang="en-US" baseline="0" dirty="0" smtClean="0"/>
              <a:t> yang </a:t>
            </a:r>
            <a:r>
              <a:rPr lang="en-US" baseline="0" dirty="0" err="1" smtClean="0"/>
              <a:t>diberikan</a:t>
            </a:r>
            <a:r>
              <a:rPr lang="en-US" baseline="0" dirty="0" smtClean="0"/>
              <a:t> </a:t>
            </a:r>
            <a:r>
              <a:rPr lang="en-US" baseline="0" dirty="0" err="1" smtClean="0"/>
              <a:t>keterangan</a:t>
            </a:r>
            <a:r>
              <a:rPr lang="en-US" baseline="0" dirty="0" smtClean="0"/>
              <a:t> </a:t>
            </a:r>
            <a:r>
              <a:rPr lang="en-US" baseline="0" dirty="0" err="1" smtClean="0"/>
              <a:t>warna</a:t>
            </a:r>
            <a:r>
              <a:rPr lang="en-US" baseline="0" dirty="0" smtClean="0"/>
              <a:t>, </a:t>
            </a:r>
            <a:r>
              <a:rPr lang="en-US" baseline="0" dirty="0" err="1" smtClean="0"/>
              <a:t>dan</a:t>
            </a:r>
            <a:r>
              <a:rPr lang="en-US" baseline="0" dirty="0" smtClean="0"/>
              <a:t> </a:t>
            </a:r>
            <a:r>
              <a:rPr lang="en-US" baseline="0" dirty="0" err="1" smtClean="0"/>
              <a:t>ada</a:t>
            </a:r>
            <a:r>
              <a:rPr lang="en-US" baseline="0" dirty="0" smtClean="0"/>
              <a:t> </a:t>
            </a:r>
            <a:r>
              <a:rPr lang="en-US" baseline="0" dirty="0" err="1" smtClean="0"/>
              <a:t>gambar</a:t>
            </a:r>
            <a:r>
              <a:rPr lang="en-US" baseline="0" dirty="0" smtClean="0"/>
              <a:t> yang </a:t>
            </a:r>
            <a:r>
              <a:rPr lang="en-US" baseline="0" dirty="0" err="1" smtClean="0"/>
              <a:t>tampak</a:t>
            </a:r>
            <a:r>
              <a:rPr lang="en-US" baseline="0" dirty="0" smtClean="0"/>
              <a:t> TANPA </a:t>
            </a:r>
            <a:r>
              <a:rPr lang="en-US" baseline="0" dirty="0" err="1" smtClean="0"/>
              <a:t>diberikan</a:t>
            </a:r>
            <a:r>
              <a:rPr lang="en-US" baseline="0" dirty="0" smtClean="0"/>
              <a:t> </a:t>
            </a:r>
            <a:r>
              <a:rPr lang="en-US" baseline="0" dirty="0" err="1" smtClean="0"/>
              <a:t>keterangan</a:t>
            </a:r>
            <a:r>
              <a:rPr lang="en-US" baseline="0" dirty="0" smtClean="0"/>
              <a:t> </a:t>
            </a:r>
            <a:r>
              <a:rPr lang="en-US" baseline="0" dirty="0" err="1" smtClean="0"/>
              <a:t>warna</a:t>
            </a:r>
            <a:r>
              <a:rPr lang="en-US" baseline="0" dirty="0" smtClean="0"/>
              <a:t>.</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pPr/>
              <a:t>11</a:t>
            </a:fld>
            <a:endParaRPr lang="id-ID"/>
          </a:p>
        </p:txBody>
      </p:sp>
    </p:spTree>
    <p:extLst>
      <p:ext uri="{BB962C8B-B14F-4D97-AF65-F5344CB8AC3E}">
        <p14:creationId xmlns:p14="http://schemas.microsoft.com/office/powerpoint/2010/main" val="1803781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419100" y="2476499"/>
            <a:ext cx="5419725" cy="1419226"/>
          </a:xfrm>
        </p:spPr>
        <p:txBody>
          <a:bodyPr anchor="ctr">
            <a:noAutofit/>
          </a:bodyPr>
          <a:lstStyle>
            <a:lvl1pPr algn="l">
              <a:lnSpc>
                <a:spcPct val="100000"/>
              </a:lnSpc>
              <a:spcBef>
                <a:spcPts val="0"/>
              </a:spcBef>
              <a:spcAft>
                <a:spcPts val="0"/>
              </a:spcAft>
              <a:defRPr sz="4000" baseline="0">
                <a:solidFill>
                  <a:schemeClr val="bg2">
                    <a:lumMod val="25000"/>
                  </a:schemeClr>
                </a:solidFill>
              </a:defRPr>
            </a:lvl1pPr>
          </a:lstStyle>
          <a:p>
            <a:r>
              <a:rPr lang="id-ID" dirty="0" smtClean="0"/>
              <a:t>Judul Pembahasan Pertemuan Disini</a:t>
            </a:r>
            <a:endParaRPr lang="en-US" dirty="0"/>
          </a:p>
        </p:txBody>
      </p:sp>
      <p:sp>
        <p:nvSpPr>
          <p:cNvPr id="3" name="Subtitle 2"/>
          <p:cNvSpPr>
            <a:spLocks noGrp="1"/>
          </p:cNvSpPr>
          <p:nvPr>
            <p:ph type="subTitle" idx="1" hasCustomPrompt="1"/>
          </p:nvPr>
        </p:nvSpPr>
        <p:spPr>
          <a:xfrm>
            <a:off x="419100" y="3927809"/>
            <a:ext cx="4143375" cy="381000"/>
          </a:xfrm>
        </p:spPr>
        <p:txBody>
          <a:bodyPr anchor="ctr">
            <a:normAutofit/>
          </a:bodyPr>
          <a:lstStyle>
            <a:lvl1pPr marL="0" indent="0" algn="l">
              <a:buNone/>
              <a:defRPr sz="1600" baseline="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d-ID" dirty="0" smtClean="0"/>
              <a:t>Nama Pengajar Tulis Disini</a:t>
            </a:r>
            <a:endParaRPr lang="en-US" dirty="0"/>
          </a:p>
        </p:txBody>
      </p:sp>
      <p:sp>
        <p:nvSpPr>
          <p:cNvPr id="10" name="TextBox 9"/>
          <p:cNvSpPr txBox="1"/>
          <p:nvPr userDrawn="1"/>
        </p:nvSpPr>
        <p:spPr>
          <a:xfrm>
            <a:off x="419100" y="2181225"/>
            <a:ext cx="5419725" cy="261610"/>
          </a:xfrm>
          <a:prstGeom prst="rect">
            <a:avLst/>
          </a:prstGeom>
          <a:noFill/>
        </p:spPr>
        <p:txBody>
          <a:bodyPr wrap="square" rtlCol="0">
            <a:spAutoFit/>
          </a:bodyPr>
          <a:lstStyle/>
          <a:p>
            <a:r>
              <a:rPr lang="id-ID" sz="1075" dirty="0" smtClean="0">
                <a:solidFill>
                  <a:schemeClr val="bg2">
                    <a:lumMod val="25000"/>
                  </a:schemeClr>
                </a:solidFill>
                <a:latin typeface="Segoe UI Light" panose="020B0502040204020203" pitchFamily="34" charset="0"/>
                <a:cs typeface="Segoe UI Light" panose="020B0502040204020203" pitchFamily="34" charset="0"/>
              </a:rPr>
              <a:t>Program Fresh</a:t>
            </a:r>
            <a:r>
              <a:rPr lang="id-ID" sz="1075" baseline="0" dirty="0" smtClean="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1075" dirty="0">
              <a:solidFill>
                <a:schemeClr val="bg2">
                  <a:lumMod val="25000"/>
                </a:schemeClr>
              </a:solidFill>
              <a:latin typeface="Segoe UI Light" panose="020B0502040204020203" pitchFamily="34" charset="0"/>
              <a:cs typeface="Segoe UI Light" panose="020B0502040204020203" pitchFamily="34"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42105" y="97208"/>
            <a:ext cx="1432672" cy="622623"/>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9100" y="5843925"/>
            <a:ext cx="666547" cy="686745"/>
          </a:xfrm>
          <a:prstGeom prst="rect">
            <a:avLst/>
          </a:prstGeom>
        </p:spPr>
      </p:pic>
      <p:pic>
        <p:nvPicPr>
          <p:cNvPr id="18" name="Picture 17"/>
          <p:cNvPicPr>
            <a:picLocks noChangeAspect="1"/>
          </p:cNvPicPr>
          <p:nvPr userDrawn="1"/>
        </p:nvPicPr>
        <p:blipFill rotWithShape="1">
          <a:blip r:embed="rId5" cstate="print">
            <a:extLst>
              <a:ext uri="{28A0092B-C50C-407E-A947-70E740481C1C}">
                <a14:useLocalDpi xmlns:a14="http://schemas.microsoft.com/office/drawing/2010/main" val="0"/>
              </a:ext>
            </a:extLst>
          </a:blip>
          <a:srcRect l="6852" r="5618" b="19924"/>
          <a:stretch/>
        </p:blipFill>
        <p:spPr>
          <a:xfrm>
            <a:off x="1220910" y="5854811"/>
            <a:ext cx="720077" cy="686745"/>
          </a:xfrm>
          <a:prstGeom prst="rect">
            <a:avLst/>
          </a:prstGeom>
        </p:spPr>
      </p:pic>
    </p:spTree>
    <p:extLst>
      <p:ext uri="{BB962C8B-B14F-4D97-AF65-F5344CB8AC3E}">
        <p14:creationId xmlns:p14="http://schemas.microsoft.com/office/powerpoint/2010/main" val="190029552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664ECD-F2B0-44D1-992E-0F49C2E593D2}" type="datetime1">
              <a:rPr lang="id-ID" smtClean="0"/>
              <a:pPr/>
              <a:t>26/06/2019</a:t>
            </a:fld>
            <a:endParaRPr lang="id-ID"/>
          </a:p>
        </p:txBody>
      </p:sp>
      <p:sp>
        <p:nvSpPr>
          <p:cNvPr id="6" name="Footer Placeholder 5"/>
          <p:cNvSpPr>
            <a:spLocks noGrp="1"/>
          </p:cNvSpPr>
          <p:nvPr>
            <p:ph type="ftr" sz="quarter" idx="11"/>
          </p:nvPr>
        </p:nvSpPr>
        <p:spPr/>
        <p:txBody>
          <a:bodyPr/>
          <a:lstStyle/>
          <a:p>
            <a:r>
              <a:rPr lang="id-ID" smtClean="0"/>
              <a:t>Judul Pembahasan Pertemuan Disini</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pPr/>
              <a:t>‹#›</a:t>
            </a:fld>
            <a:endParaRPr lang="id-ID"/>
          </a:p>
        </p:txBody>
      </p:sp>
    </p:spTree>
    <p:extLst>
      <p:ext uri="{BB962C8B-B14F-4D97-AF65-F5344CB8AC3E}">
        <p14:creationId xmlns:p14="http://schemas.microsoft.com/office/powerpoint/2010/main" val="4135206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7F1FB1-9DC8-4182-AAB3-B02C9D0F0BA5}" type="datetime1">
              <a:rPr lang="id-ID" smtClean="0"/>
              <a:pPr/>
              <a:t>26/06/2019</a:t>
            </a:fld>
            <a:endParaRPr lang="id-ID"/>
          </a:p>
        </p:txBody>
      </p:sp>
      <p:sp>
        <p:nvSpPr>
          <p:cNvPr id="6" name="Footer Placeholder 5"/>
          <p:cNvSpPr>
            <a:spLocks noGrp="1"/>
          </p:cNvSpPr>
          <p:nvPr>
            <p:ph type="ftr" sz="quarter" idx="11"/>
          </p:nvPr>
        </p:nvSpPr>
        <p:spPr/>
        <p:txBody>
          <a:bodyPr/>
          <a:lstStyle/>
          <a:p>
            <a:r>
              <a:rPr lang="id-ID" smtClean="0"/>
              <a:t>Judul Pembahasan Pertemuan Disini</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pPr/>
              <a:t>‹#›</a:t>
            </a:fld>
            <a:endParaRPr lang="id-ID"/>
          </a:p>
        </p:txBody>
      </p:sp>
    </p:spTree>
    <p:extLst>
      <p:ext uri="{BB962C8B-B14F-4D97-AF65-F5344CB8AC3E}">
        <p14:creationId xmlns:p14="http://schemas.microsoft.com/office/powerpoint/2010/main" val="2795775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50B9E44-024E-465F-A951-56DCD1CCB136}" type="datetime1">
              <a:rPr lang="id-ID" smtClean="0"/>
              <a:pPr/>
              <a:t>26/06/2019</a:t>
            </a:fld>
            <a:endParaRPr lang="id-ID"/>
          </a:p>
        </p:txBody>
      </p:sp>
      <p:sp>
        <p:nvSpPr>
          <p:cNvPr id="5" name="Footer Placeholder 4"/>
          <p:cNvSpPr>
            <a:spLocks noGrp="1"/>
          </p:cNvSpPr>
          <p:nvPr>
            <p:ph type="ftr" sz="quarter" idx="11"/>
          </p:nvPr>
        </p:nvSpPr>
        <p:spPr/>
        <p:txBody>
          <a:bodyPr/>
          <a:lstStyle/>
          <a:p>
            <a:r>
              <a:rPr lang="id-ID" smtClean="0"/>
              <a:t>Judul Pembahasan Pertemuan Disini</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pPr/>
              <a:t>‹#›</a:t>
            </a:fld>
            <a:endParaRPr lang="id-ID"/>
          </a:p>
        </p:txBody>
      </p:sp>
    </p:spTree>
    <p:extLst>
      <p:ext uri="{BB962C8B-B14F-4D97-AF65-F5344CB8AC3E}">
        <p14:creationId xmlns:p14="http://schemas.microsoft.com/office/powerpoint/2010/main" val="1521518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DCFE39-9864-46D6-9AC0-2F14619F4853}" type="datetime1">
              <a:rPr lang="id-ID" smtClean="0"/>
              <a:pPr/>
              <a:t>26/06/2019</a:t>
            </a:fld>
            <a:endParaRPr lang="id-ID"/>
          </a:p>
        </p:txBody>
      </p:sp>
      <p:sp>
        <p:nvSpPr>
          <p:cNvPr id="5" name="Footer Placeholder 4"/>
          <p:cNvSpPr>
            <a:spLocks noGrp="1"/>
          </p:cNvSpPr>
          <p:nvPr>
            <p:ph type="ftr" sz="quarter" idx="11"/>
          </p:nvPr>
        </p:nvSpPr>
        <p:spPr/>
        <p:txBody>
          <a:bodyPr/>
          <a:lstStyle/>
          <a:p>
            <a:r>
              <a:rPr lang="id-ID" smtClean="0"/>
              <a:t>Judul Pembahasan Pertemuan Disini</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pPr/>
              <a:t>‹#›</a:t>
            </a:fld>
            <a:endParaRPr lang="id-ID"/>
          </a:p>
        </p:txBody>
      </p:sp>
    </p:spTree>
    <p:extLst>
      <p:ext uri="{BB962C8B-B14F-4D97-AF65-F5344CB8AC3E}">
        <p14:creationId xmlns:p14="http://schemas.microsoft.com/office/powerpoint/2010/main" val="656585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AA8B8B-1B1C-42C4-BE9B-2D1516377903}" type="datetimeFigureOut">
              <a:rPr lang="en-US" smtClean="0">
                <a:solidFill>
                  <a:prstClr val="black">
                    <a:tint val="75000"/>
                  </a:prstClr>
                </a:solidFill>
              </a:rPr>
              <a:pPr/>
              <a:t>6/26/2019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4620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AA8B8B-1B1C-42C4-BE9B-2D1516377903}" type="datetimeFigureOut">
              <a:rPr lang="en-US" smtClean="0">
                <a:solidFill>
                  <a:prstClr val="black">
                    <a:tint val="75000"/>
                  </a:prstClr>
                </a:solidFill>
              </a:rPr>
              <a:pPr/>
              <a:t>6/26/2019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953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AA8B8B-1B1C-42C4-BE9B-2D1516377903}" type="datetimeFigureOut">
              <a:rPr lang="en-US" smtClean="0">
                <a:solidFill>
                  <a:prstClr val="black">
                    <a:tint val="75000"/>
                  </a:prstClr>
                </a:solidFill>
              </a:rPr>
              <a:pPr/>
              <a:t>6/26/2019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9868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AA8B8B-1B1C-42C4-BE9B-2D1516377903}" type="datetimeFigureOut">
              <a:rPr lang="en-US" smtClean="0">
                <a:solidFill>
                  <a:prstClr val="black">
                    <a:tint val="75000"/>
                  </a:prstClr>
                </a:solidFill>
              </a:rPr>
              <a:pPr/>
              <a:t>6/26/2019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87519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AA8B8B-1B1C-42C4-BE9B-2D1516377903}" type="datetimeFigureOut">
              <a:rPr lang="en-US" smtClean="0">
                <a:solidFill>
                  <a:prstClr val="black">
                    <a:tint val="75000"/>
                  </a:prstClr>
                </a:solidFill>
              </a:rPr>
              <a:pPr/>
              <a:t>6/26/2019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70778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AA8B8B-1B1C-42C4-BE9B-2D1516377903}" type="datetimeFigureOut">
              <a:rPr lang="en-US" smtClean="0">
                <a:solidFill>
                  <a:prstClr val="black">
                    <a:tint val="75000"/>
                  </a:prstClr>
                </a:solidFill>
              </a:rPr>
              <a:pPr/>
              <a:t>6/26/2019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5550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2337" y="406484"/>
            <a:ext cx="7347283" cy="854074"/>
          </a:xfrm>
        </p:spPr>
        <p:txBody>
          <a:bodyPr/>
          <a:lstStyle>
            <a:lvl1pPr algn="ct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4897" y="1451811"/>
            <a:ext cx="8814723" cy="4724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184897" y="6424196"/>
            <a:ext cx="1467440" cy="365125"/>
          </a:xfrm>
        </p:spPr>
        <p:txBody>
          <a:bodyPr/>
          <a:lstStyle/>
          <a:p>
            <a:fld id="{EDFBBC74-4B99-4212-A7D9-0CF121B94CA0}" type="datetime1">
              <a:rPr lang="id-ID" smtClean="0"/>
              <a:pPr/>
              <a:t>26/06/2019</a:t>
            </a:fld>
            <a:endParaRPr lang="id-ID" dirty="0"/>
          </a:p>
        </p:txBody>
      </p:sp>
      <p:sp>
        <p:nvSpPr>
          <p:cNvPr id="5" name="Footer Placeholder 4"/>
          <p:cNvSpPr>
            <a:spLocks noGrp="1"/>
          </p:cNvSpPr>
          <p:nvPr>
            <p:ph type="ftr" sz="quarter" idx="11"/>
          </p:nvPr>
        </p:nvSpPr>
        <p:spPr>
          <a:xfrm>
            <a:off x="2354385" y="6423529"/>
            <a:ext cx="4475746" cy="365125"/>
          </a:xfrm>
        </p:spPr>
        <p:txBody>
          <a:bodyPr/>
          <a:lstStyle/>
          <a:p>
            <a:r>
              <a:rPr lang="id-ID" smtClean="0"/>
              <a:t>Judul Pembahasan Pertemuan Disini</a:t>
            </a:r>
            <a:endParaRPr lang="id-ID" dirty="0"/>
          </a:p>
        </p:txBody>
      </p:sp>
      <p:sp>
        <p:nvSpPr>
          <p:cNvPr id="6" name="Slide Number Placeholder 5"/>
          <p:cNvSpPr>
            <a:spLocks noGrp="1"/>
          </p:cNvSpPr>
          <p:nvPr>
            <p:ph type="sldNum" sz="quarter" idx="12"/>
          </p:nvPr>
        </p:nvSpPr>
        <p:spPr>
          <a:xfrm>
            <a:off x="8093242" y="6249152"/>
            <a:ext cx="906378" cy="544513"/>
          </a:xfrm>
        </p:spPr>
        <p:txBody>
          <a:bodyPr/>
          <a:lstStyle>
            <a:lvl1pPr>
              <a:defRPr>
                <a:solidFill>
                  <a:schemeClr val="bg1"/>
                </a:solidFill>
              </a:defRPr>
            </a:lvl1pPr>
          </a:lstStyle>
          <a:p>
            <a:fld id="{DF0E258F-04D6-46E9-8B77-0866F5CD991D}" type="slidenum">
              <a:rPr lang="id-ID" smtClean="0"/>
              <a:pPr/>
              <a:t>‹#›</a:t>
            </a:fld>
            <a:endParaRPr lang="id-ID" dirty="0"/>
          </a:p>
        </p:txBody>
      </p:sp>
    </p:spTree>
    <p:extLst>
      <p:ext uri="{BB962C8B-B14F-4D97-AF65-F5344CB8AC3E}">
        <p14:creationId xmlns:p14="http://schemas.microsoft.com/office/powerpoint/2010/main" val="318297231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AA8B8B-1B1C-42C4-BE9B-2D1516377903}" type="datetimeFigureOut">
              <a:rPr lang="en-US" smtClean="0">
                <a:solidFill>
                  <a:prstClr val="black">
                    <a:tint val="75000"/>
                  </a:prstClr>
                </a:solidFill>
              </a:rPr>
              <a:pPr/>
              <a:t>6/26/2019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9900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AA8B8B-1B1C-42C4-BE9B-2D1516377903}" type="datetimeFigureOut">
              <a:rPr lang="en-US" smtClean="0">
                <a:solidFill>
                  <a:prstClr val="black">
                    <a:tint val="75000"/>
                  </a:prstClr>
                </a:solidFill>
              </a:rPr>
              <a:pPr/>
              <a:t>6/26/2019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85431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AA8B8B-1B1C-42C4-BE9B-2D1516377903}" type="datetimeFigureOut">
              <a:rPr lang="en-US" smtClean="0">
                <a:solidFill>
                  <a:prstClr val="black">
                    <a:tint val="75000"/>
                  </a:prstClr>
                </a:solidFill>
              </a:rPr>
              <a:pPr/>
              <a:t>6/26/2019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4292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AA8B8B-1B1C-42C4-BE9B-2D1516377903}" type="datetimeFigureOut">
              <a:rPr lang="en-US" smtClean="0">
                <a:solidFill>
                  <a:prstClr val="black">
                    <a:tint val="75000"/>
                  </a:prstClr>
                </a:solidFill>
              </a:rPr>
              <a:pPr/>
              <a:t>6/26/2019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51735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AA8B8B-1B1C-42C4-BE9B-2D1516377903}" type="datetimeFigureOut">
              <a:rPr lang="en-US" smtClean="0">
                <a:solidFill>
                  <a:prstClr val="black">
                    <a:tint val="75000"/>
                  </a:prstClr>
                </a:solidFill>
              </a:rPr>
              <a:pPr/>
              <a:t>6/26/2019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25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21843" y="2948156"/>
            <a:ext cx="6184483" cy="1315453"/>
          </a:xfrm>
          <a:noFill/>
        </p:spPr>
        <p:txBody>
          <a:bodyPr anchor="ctr">
            <a:normAutofit/>
          </a:bodyPr>
          <a:lstStyle>
            <a:lvl1pPr algn="l">
              <a:lnSpc>
                <a:spcPct val="100000"/>
              </a:lnSpc>
              <a:defRPr sz="4000" baseline="0">
                <a:solidFill>
                  <a:schemeClr val="bg2">
                    <a:lumMod val="25000"/>
                  </a:schemeClr>
                </a:solidFill>
              </a:defRPr>
            </a:lvl1pPr>
          </a:lstStyle>
          <a:p>
            <a:r>
              <a:rPr lang="id-ID" dirty="0" smtClean="0"/>
              <a:t>Judul Section / Bagian Klik Disini</a:t>
            </a:r>
            <a:endParaRPr lang="en-US" dirty="0"/>
          </a:p>
        </p:txBody>
      </p:sp>
      <p:sp>
        <p:nvSpPr>
          <p:cNvPr id="3" name="Text Placeholder 2"/>
          <p:cNvSpPr>
            <a:spLocks noGrp="1"/>
          </p:cNvSpPr>
          <p:nvPr>
            <p:ph type="body" idx="1" hasCustomPrompt="1"/>
          </p:nvPr>
        </p:nvSpPr>
        <p:spPr>
          <a:xfrm>
            <a:off x="2317581" y="2534653"/>
            <a:ext cx="6188745" cy="300078"/>
          </a:xfrm>
          <a:noFill/>
        </p:spPr>
        <p:txBody>
          <a:bodyPr anchor="ctr">
            <a:normAutofit/>
          </a:bodyPr>
          <a:lstStyle>
            <a:lvl1pPr marL="0" indent="0">
              <a:buNone/>
              <a:defRPr sz="1800" baseline="0">
                <a:solidFill>
                  <a:schemeClr val="bg2">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d-ID" dirty="0" smtClean="0"/>
              <a:t>Bagian berapa</a:t>
            </a:r>
            <a:endParaRPr lang="en-US" dirty="0" smtClean="0"/>
          </a:p>
        </p:txBody>
      </p:sp>
      <p:sp>
        <p:nvSpPr>
          <p:cNvPr id="4" name="Date Placeholder 3"/>
          <p:cNvSpPr>
            <a:spLocks noGrp="1"/>
          </p:cNvSpPr>
          <p:nvPr>
            <p:ph type="dt" sz="half" idx="10"/>
          </p:nvPr>
        </p:nvSpPr>
        <p:spPr/>
        <p:txBody>
          <a:bodyPr/>
          <a:lstStyle/>
          <a:p>
            <a:fld id="{BBCEA055-A846-4A99-AE5D-0A67ADD4E3EF}" type="datetime1">
              <a:rPr lang="id-ID" smtClean="0"/>
              <a:pPr/>
              <a:t>26/06/2019</a:t>
            </a:fld>
            <a:endParaRPr lang="id-ID"/>
          </a:p>
        </p:txBody>
      </p:sp>
      <p:sp>
        <p:nvSpPr>
          <p:cNvPr id="5" name="Footer Placeholder 4"/>
          <p:cNvSpPr>
            <a:spLocks noGrp="1"/>
          </p:cNvSpPr>
          <p:nvPr>
            <p:ph type="ftr" sz="quarter" idx="11"/>
          </p:nvPr>
        </p:nvSpPr>
        <p:spPr/>
        <p:txBody>
          <a:bodyPr/>
          <a:lstStyle/>
          <a:p>
            <a:r>
              <a:rPr lang="id-ID" smtClean="0"/>
              <a:t>Judul Pembahasan Pertemuan Disini</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pPr/>
              <a:t>‹#›</a:t>
            </a:fld>
            <a:endParaRPr lang="id-ID"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9719" y="2582779"/>
            <a:ext cx="1471628" cy="1640725"/>
          </a:xfrm>
          <a:prstGeom prst="rect">
            <a:avLst/>
          </a:prstGeom>
        </p:spPr>
      </p:pic>
    </p:spTree>
    <p:extLst>
      <p:ext uri="{BB962C8B-B14F-4D97-AF65-F5344CB8AC3E}">
        <p14:creationId xmlns:p14="http://schemas.microsoft.com/office/powerpoint/2010/main" val="23095213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84898" y="1427747"/>
            <a:ext cx="4329952" cy="4749216"/>
          </a:xfrm>
        </p:spPr>
        <p:txBody>
          <a:bodyPr anchor="ct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1427747"/>
            <a:ext cx="4378492" cy="4749216"/>
          </a:xfrm>
        </p:spPr>
        <p:txBody>
          <a:bodyPr anchor="ct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44A44607-3AC7-44C9-B2F9-3FA97C501EA1}" type="datetime1">
              <a:rPr lang="id-ID" smtClean="0"/>
              <a:pPr/>
              <a:t>26/06/2019</a:t>
            </a:fld>
            <a:endParaRPr lang="id-ID"/>
          </a:p>
        </p:txBody>
      </p:sp>
      <p:sp>
        <p:nvSpPr>
          <p:cNvPr id="6" name="Footer Placeholder 5"/>
          <p:cNvSpPr>
            <a:spLocks noGrp="1"/>
          </p:cNvSpPr>
          <p:nvPr>
            <p:ph type="ftr" sz="quarter" idx="11"/>
          </p:nvPr>
        </p:nvSpPr>
        <p:spPr/>
        <p:txBody>
          <a:bodyPr/>
          <a:lstStyle/>
          <a:p>
            <a:r>
              <a:rPr lang="id-ID" smtClean="0"/>
              <a:t>Judul Pembahasan Pertemuan Disini</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pPr/>
              <a:t>‹#›</a:t>
            </a:fld>
            <a:endParaRPr lang="id-ID"/>
          </a:p>
        </p:txBody>
      </p:sp>
    </p:spTree>
    <p:extLst>
      <p:ext uri="{BB962C8B-B14F-4D97-AF65-F5344CB8AC3E}">
        <p14:creationId xmlns:p14="http://schemas.microsoft.com/office/powerpoint/2010/main" val="22199298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nippet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half" idx="2"/>
          </p:nvPr>
        </p:nvSpPr>
        <p:spPr>
          <a:xfrm>
            <a:off x="5486400" y="1427747"/>
            <a:ext cx="3521242" cy="4749216"/>
          </a:xfrm>
        </p:spPr>
        <p:txBody>
          <a:bodyPr anchor="ctr">
            <a:normAutofit/>
          </a:bodyPr>
          <a:lstStyle>
            <a:lvl1pPr>
              <a:defRPr sz="1600"/>
            </a:lvl1pPr>
            <a:lvl2pPr>
              <a:defRPr sz="1400"/>
            </a:lvl2pPr>
            <a:lvl3pPr>
              <a:defRPr sz="12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44A44607-3AC7-44C9-B2F9-3FA97C501EA1}" type="datetime1">
              <a:rPr lang="id-ID" smtClean="0"/>
              <a:pPr/>
              <a:t>26/06/2019</a:t>
            </a:fld>
            <a:endParaRPr lang="id-ID"/>
          </a:p>
        </p:txBody>
      </p:sp>
      <p:sp>
        <p:nvSpPr>
          <p:cNvPr id="6" name="Footer Placeholder 5"/>
          <p:cNvSpPr>
            <a:spLocks noGrp="1"/>
          </p:cNvSpPr>
          <p:nvPr>
            <p:ph type="ftr" sz="quarter" idx="11"/>
          </p:nvPr>
        </p:nvSpPr>
        <p:spPr/>
        <p:txBody>
          <a:bodyPr/>
          <a:lstStyle/>
          <a:p>
            <a:r>
              <a:rPr lang="id-ID" smtClean="0"/>
              <a:t>Judul Pembahasan Pertemuan Disini</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pPr/>
              <a:t>‹#›</a:t>
            </a:fld>
            <a:endParaRPr lang="id-ID"/>
          </a:p>
        </p:txBody>
      </p:sp>
      <p:sp>
        <p:nvSpPr>
          <p:cNvPr id="9" name="Text Placeholder 8"/>
          <p:cNvSpPr>
            <a:spLocks noGrp="1"/>
          </p:cNvSpPr>
          <p:nvPr>
            <p:ph type="body" sz="quarter" idx="13"/>
          </p:nvPr>
        </p:nvSpPr>
        <p:spPr>
          <a:xfrm>
            <a:off x="184898" y="1427747"/>
            <a:ext cx="5197228" cy="4749216"/>
          </a:xfrm>
          <a:ln>
            <a:solidFill>
              <a:schemeClr val="tx1"/>
            </a:solidFill>
            <a:prstDash val="lgDash"/>
          </a:ln>
        </p:spPr>
        <p:txBody>
          <a:bodyPr anchor="ctr">
            <a:normAutofit/>
          </a:bodyPr>
          <a:lstStyle>
            <a:lvl1pPr marL="88900" indent="0">
              <a:buNone/>
              <a:defRPr sz="1100" b="1">
                <a:solidFill>
                  <a:schemeClr val="tx1"/>
                </a:solidFill>
                <a:latin typeface="Courier New" panose="02070309020205020404" pitchFamily="49" charset="0"/>
                <a:cs typeface="Courier New" panose="02070309020205020404" pitchFamily="49" charset="0"/>
              </a:defRPr>
            </a:lvl1pPr>
          </a:lstStyle>
          <a:p>
            <a:pPr lvl="0"/>
            <a:endParaRPr lang="id-ID" dirty="0"/>
          </a:p>
        </p:txBody>
      </p:sp>
    </p:spTree>
    <p:extLst>
      <p:ext uri="{BB962C8B-B14F-4D97-AF65-F5344CB8AC3E}">
        <p14:creationId xmlns:p14="http://schemas.microsoft.com/office/powerpoint/2010/main" val="24378864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4898" y="1427747"/>
            <a:ext cx="4313284" cy="84647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84898" y="2274219"/>
            <a:ext cx="4313284" cy="391544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29150" y="1427747"/>
            <a:ext cx="4378492" cy="84647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29150" y="2274219"/>
            <a:ext cx="4378492" cy="391544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1A1D2D5D-135A-408F-AB4B-DEF58244B559}" type="datetime1">
              <a:rPr lang="id-ID" smtClean="0"/>
              <a:pPr/>
              <a:t>26/06/2019</a:t>
            </a:fld>
            <a:endParaRPr lang="id-ID"/>
          </a:p>
        </p:txBody>
      </p:sp>
      <p:sp>
        <p:nvSpPr>
          <p:cNvPr id="8" name="Footer Placeholder 7"/>
          <p:cNvSpPr>
            <a:spLocks noGrp="1"/>
          </p:cNvSpPr>
          <p:nvPr>
            <p:ph type="ftr" sz="quarter" idx="11"/>
          </p:nvPr>
        </p:nvSpPr>
        <p:spPr/>
        <p:txBody>
          <a:bodyPr/>
          <a:lstStyle/>
          <a:p>
            <a:r>
              <a:rPr lang="id-ID" smtClean="0"/>
              <a:t>Judul Pembahasan Pertemuan Disini</a:t>
            </a:r>
            <a:endParaRPr lang="id-ID"/>
          </a:p>
        </p:txBody>
      </p:sp>
      <p:sp>
        <p:nvSpPr>
          <p:cNvPr id="9" name="Slide Number Placeholder 8"/>
          <p:cNvSpPr>
            <a:spLocks noGrp="1"/>
          </p:cNvSpPr>
          <p:nvPr>
            <p:ph type="sldNum" sz="quarter" idx="12"/>
          </p:nvPr>
        </p:nvSpPr>
        <p:spPr/>
        <p:txBody>
          <a:bodyPr/>
          <a:lstStyle/>
          <a:p>
            <a:fld id="{DF0E258F-04D6-46E9-8B77-0866F5CD991D}" type="slidenum">
              <a:rPr lang="id-ID" smtClean="0"/>
              <a:pPr/>
              <a:t>‹#›</a:t>
            </a:fld>
            <a:endParaRPr lang="id-ID"/>
          </a:p>
        </p:txBody>
      </p:sp>
      <p:sp>
        <p:nvSpPr>
          <p:cNvPr id="11" name="Title 1"/>
          <p:cNvSpPr>
            <a:spLocks noGrp="1"/>
          </p:cNvSpPr>
          <p:nvPr>
            <p:ph type="title"/>
          </p:nvPr>
        </p:nvSpPr>
        <p:spPr>
          <a:xfrm>
            <a:off x="1652338" y="412469"/>
            <a:ext cx="7355304" cy="842804"/>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06004850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85B4D08C-D587-43D2-BBFF-528B8667D40E}" type="datetime1">
              <a:rPr lang="id-ID" smtClean="0"/>
              <a:pPr/>
              <a:t>26/06/2019</a:t>
            </a:fld>
            <a:endParaRPr lang="id-ID"/>
          </a:p>
        </p:txBody>
      </p:sp>
      <p:sp>
        <p:nvSpPr>
          <p:cNvPr id="4" name="Footer Placeholder 3"/>
          <p:cNvSpPr>
            <a:spLocks noGrp="1"/>
          </p:cNvSpPr>
          <p:nvPr>
            <p:ph type="ftr" sz="quarter" idx="11"/>
          </p:nvPr>
        </p:nvSpPr>
        <p:spPr/>
        <p:txBody>
          <a:bodyPr/>
          <a:lstStyle/>
          <a:p>
            <a:r>
              <a:rPr lang="id-ID" smtClean="0"/>
              <a:t>Judul Pembahasan Pertemuan Disini</a:t>
            </a:r>
            <a:endParaRPr lang="id-ID"/>
          </a:p>
        </p:txBody>
      </p:sp>
      <p:sp>
        <p:nvSpPr>
          <p:cNvPr id="5" name="Slide Number Placeholder 4"/>
          <p:cNvSpPr>
            <a:spLocks noGrp="1"/>
          </p:cNvSpPr>
          <p:nvPr>
            <p:ph type="sldNum" sz="quarter" idx="12"/>
          </p:nvPr>
        </p:nvSpPr>
        <p:spPr/>
        <p:txBody>
          <a:bodyPr/>
          <a:lstStyle/>
          <a:p>
            <a:fld id="{DF0E258F-04D6-46E9-8B77-0866F5CD991D}" type="slidenum">
              <a:rPr lang="id-ID" smtClean="0"/>
              <a:pPr/>
              <a:t>‹#›</a:t>
            </a:fld>
            <a:endParaRPr lang="id-ID"/>
          </a:p>
        </p:txBody>
      </p:sp>
    </p:spTree>
    <p:extLst>
      <p:ext uri="{BB962C8B-B14F-4D97-AF65-F5344CB8AC3E}">
        <p14:creationId xmlns:p14="http://schemas.microsoft.com/office/powerpoint/2010/main" val="353713698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with Titl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FC85E6-33D1-42FB-BDE5-D6E134B26CA8}" type="datetime1">
              <a:rPr lang="id-ID" smtClean="0"/>
              <a:pPr/>
              <a:t>26/06/2019</a:t>
            </a:fld>
            <a:endParaRPr lang="id-ID"/>
          </a:p>
        </p:txBody>
      </p:sp>
      <p:sp>
        <p:nvSpPr>
          <p:cNvPr id="3" name="Footer Placeholder 2"/>
          <p:cNvSpPr>
            <a:spLocks noGrp="1"/>
          </p:cNvSpPr>
          <p:nvPr>
            <p:ph type="ftr" sz="quarter" idx="11"/>
          </p:nvPr>
        </p:nvSpPr>
        <p:spPr/>
        <p:txBody>
          <a:bodyPr/>
          <a:lstStyle/>
          <a:p>
            <a:r>
              <a:rPr lang="id-ID" smtClean="0"/>
              <a:t>Judul Pembahasan Pertemuan Disini</a:t>
            </a:r>
            <a:endParaRPr lang="id-ID"/>
          </a:p>
        </p:txBody>
      </p:sp>
      <p:sp>
        <p:nvSpPr>
          <p:cNvPr id="4" name="Slide Number Placeholder 3"/>
          <p:cNvSpPr>
            <a:spLocks noGrp="1"/>
          </p:cNvSpPr>
          <p:nvPr>
            <p:ph type="sldNum" sz="quarter" idx="12"/>
          </p:nvPr>
        </p:nvSpPr>
        <p:spPr/>
        <p:txBody>
          <a:bodyPr/>
          <a:lstStyle/>
          <a:p>
            <a:fld id="{DF0E258F-04D6-46E9-8B77-0866F5CD991D}" type="slidenum">
              <a:rPr lang="id-ID" smtClean="0"/>
              <a:pPr/>
              <a:t>‹#›</a:t>
            </a:fld>
            <a:endParaRPr lang="id-ID"/>
          </a:p>
        </p:txBody>
      </p:sp>
      <p:sp>
        <p:nvSpPr>
          <p:cNvPr id="5" name="Picture Placeholder 11"/>
          <p:cNvSpPr>
            <a:spLocks noGrp="1"/>
          </p:cNvSpPr>
          <p:nvPr>
            <p:ph type="pic" sz="quarter" idx="13"/>
          </p:nvPr>
        </p:nvSpPr>
        <p:spPr>
          <a:xfrm>
            <a:off x="184897" y="1556084"/>
            <a:ext cx="8822577" cy="4122821"/>
          </a:xfrm>
        </p:spPr>
        <p:txBody>
          <a:bodyPr/>
          <a:lstStyle/>
          <a:p>
            <a:endParaRPr lang="id-ID" dirty="0"/>
          </a:p>
        </p:txBody>
      </p:sp>
      <p:sp>
        <p:nvSpPr>
          <p:cNvPr id="8" name="Title 1"/>
          <p:cNvSpPr>
            <a:spLocks noGrp="1"/>
          </p:cNvSpPr>
          <p:nvPr>
            <p:ph type="title"/>
          </p:nvPr>
        </p:nvSpPr>
        <p:spPr>
          <a:xfrm>
            <a:off x="2703094" y="412469"/>
            <a:ext cx="6304548" cy="842804"/>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6432436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847A72E8-F829-4F58-BC39-B9C4A8118BE9}" type="datetime1">
              <a:rPr lang="id-ID" smtClean="0"/>
              <a:pPr/>
              <a:t>26/06/2019</a:t>
            </a:fld>
            <a:endParaRPr lang="id-ID"/>
          </a:p>
        </p:txBody>
      </p:sp>
      <p:sp>
        <p:nvSpPr>
          <p:cNvPr id="3" name="Footer Placeholder 2"/>
          <p:cNvSpPr>
            <a:spLocks noGrp="1"/>
          </p:cNvSpPr>
          <p:nvPr>
            <p:ph type="ftr" sz="quarter" idx="11"/>
          </p:nvPr>
        </p:nvSpPr>
        <p:spPr>
          <a:xfrm>
            <a:off x="2362034" y="6420518"/>
            <a:ext cx="4475746" cy="365125"/>
          </a:xfrm>
        </p:spPr>
        <p:txBody>
          <a:bodyPr/>
          <a:lstStyle/>
          <a:p>
            <a:r>
              <a:rPr lang="id-ID" dirty="0" smtClean="0"/>
              <a:t>Judul Pembahasan Pertemuan Disini</a:t>
            </a:r>
            <a:endParaRPr lang="id-ID" dirty="0"/>
          </a:p>
        </p:txBody>
      </p:sp>
      <p:sp>
        <p:nvSpPr>
          <p:cNvPr id="4" name="Slide Number Placeholder 3"/>
          <p:cNvSpPr>
            <a:spLocks noGrp="1"/>
          </p:cNvSpPr>
          <p:nvPr>
            <p:ph type="sldNum" sz="quarter" idx="12"/>
          </p:nvPr>
        </p:nvSpPr>
        <p:spPr>
          <a:xfrm>
            <a:off x="8093243" y="6420519"/>
            <a:ext cx="914400" cy="365125"/>
          </a:xfrm>
        </p:spPr>
        <p:txBody>
          <a:bodyPr/>
          <a:lstStyle>
            <a:lvl1pPr>
              <a:defRPr sz="1050">
                <a:solidFill>
                  <a:schemeClr val="tx1">
                    <a:lumMod val="65000"/>
                    <a:lumOff val="35000"/>
                  </a:schemeClr>
                </a:solidFill>
              </a:defRPr>
            </a:lvl1pPr>
          </a:lstStyle>
          <a:p>
            <a:fld id="{DF0E258F-04D6-46E9-8B77-0866F5CD991D}" type="slidenum">
              <a:rPr lang="id-ID" smtClean="0"/>
              <a:pPr/>
              <a:t>‹#›</a:t>
            </a:fld>
            <a:endParaRPr lang="id-ID" dirty="0"/>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l="7013" r="7281" b="22399"/>
          <a:stretch/>
        </p:blipFill>
        <p:spPr>
          <a:xfrm>
            <a:off x="508617" y="121182"/>
            <a:ext cx="363863" cy="34344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42762" y="113994"/>
            <a:ext cx="806818" cy="350634"/>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113" y="121182"/>
            <a:ext cx="333345" cy="343446"/>
          </a:xfrm>
          <a:prstGeom prst="rect">
            <a:avLst/>
          </a:prstGeom>
        </p:spPr>
      </p:pic>
      <p:sp>
        <p:nvSpPr>
          <p:cNvPr id="12" name="Picture Placeholder 11"/>
          <p:cNvSpPr>
            <a:spLocks noGrp="1"/>
          </p:cNvSpPr>
          <p:nvPr>
            <p:ph type="pic" sz="quarter" idx="13"/>
          </p:nvPr>
        </p:nvSpPr>
        <p:spPr>
          <a:xfrm>
            <a:off x="184897" y="585809"/>
            <a:ext cx="8822577" cy="5762353"/>
          </a:xfrm>
        </p:spPr>
        <p:txBody>
          <a:bodyPr/>
          <a:lstStyle/>
          <a:p>
            <a:endParaRPr lang="id-ID" dirty="0"/>
          </a:p>
        </p:txBody>
      </p:sp>
      <p:sp>
        <p:nvSpPr>
          <p:cNvPr id="13" name="TextBox 12"/>
          <p:cNvSpPr txBox="1"/>
          <p:nvPr userDrawn="1"/>
        </p:nvSpPr>
        <p:spPr>
          <a:xfrm>
            <a:off x="3916279" y="45113"/>
            <a:ext cx="5091363" cy="230832"/>
          </a:xfrm>
          <a:prstGeom prst="rect">
            <a:avLst/>
          </a:prstGeom>
          <a:noFill/>
        </p:spPr>
        <p:txBody>
          <a:bodyPr wrap="square" rtlCol="0">
            <a:spAutoFit/>
          </a:bodyPr>
          <a:lstStyle/>
          <a:p>
            <a:pPr algn="r"/>
            <a:r>
              <a:rPr lang="id-ID" sz="900" dirty="0" smtClean="0">
                <a:solidFill>
                  <a:schemeClr val="bg2">
                    <a:lumMod val="25000"/>
                  </a:schemeClr>
                </a:solidFill>
                <a:latin typeface="Segoe UI Light" panose="020B0502040204020203" pitchFamily="34" charset="0"/>
                <a:cs typeface="Segoe UI Light" panose="020B0502040204020203" pitchFamily="34" charset="0"/>
              </a:rPr>
              <a:t>Program Fresh</a:t>
            </a:r>
            <a:r>
              <a:rPr lang="id-ID" sz="900" baseline="0" dirty="0" smtClean="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900" dirty="0">
              <a:solidFill>
                <a:schemeClr val="bg2">
                  <a:lumMod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788590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Footer Placeholder 4"/>
          <p:cNvSpPr>
            <a:spLocks noGrp="1"/>
          </p:cNvSpPr>
          <p:nvPr>
            <p:ph type="ftr" sz="quarter" idx="3"/>
          </p:nvPr>
        </p:nvSpPr>
        <p:spPr>
          <a:xfrm>
            <a:off x="2334127" y="6420519"/>
            <a:ext cx="4475746" cy="365125"/>
          </a:xfrm>
          <a:prstGeom prst="rect">
            <a:avLst/>
          </a:prstGeom>
        </p:spPr>
        <p:txBody>
          <a:bodyPr vert="horz" lIns="91440" tIns="45720" rIns="91440" bIns="45720" rtlCol="0" anchor="ctr"/>
          <a:lstStyle>
            <a:lvl1pPr algn="ctr">
              <a:defRPr sz="1050">
                <a:solidFill>
                  <a:schemeClr val="tx1">
                    <a:tint val="75000"/>
                  </a:schemeClr>
                </a:solidFill>
              </a:defRPr>
            </a:lvl1pPr>
          </a:lstStyle>
          <a:p>
            <a:r>
              <a:rPr lang="id-ID" smtClean="0"/>
              <a:t>Judul Pembahasan Pertemuan Disini</a:t>
            </a:r>
            <a:endParaRPr lang="id-ID" dirty="0"/>
          </a:p>
        </p:txBody>
      </p:sp>
      <p:sp>
        <p:nvSpPr>
          <p:cNvPr id="2" name="Title Placeholder 1"/>
          <p:cNvSpPr>
            <a:spLocks noGrp="1"/>
          </p:cNvSpPr>
          <p:nvPr>
            <p:ph type="title"/>
          </p:nvPr>
        </p:nvSpPr>
        <p:spPr>
          <a:xfrm>
            <a:off x="1652338" y="412469"/>
            <a:ext cx="7355304" cy="84280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84897" y="1459832"/>
            <a:ext cx="8822745" cy="4708943"/>
          </a:xfrm>
          <a:prstGeom prst="rect">
            <a:avLst/>
          </a:prstGeom>
        </p:spPr>
        <p:txBody>
          <a:bodyPr vert="horz" lIns="91440" tIns="45720" rIns="91440" bIns="45720" rtlCol="0" anchor="t">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84898" y="6420519"/>
            <a:ext cx="1467440" cy="365125"/>
          </a:xfrm>
          <a:prstGeom prst="rect">
            <a:avLst/>
          </a:prstGeom>
        </p:spPr>
        <p:txBody>
          <a:bodyPr vert="horz" lIns="91440" tIns="45720" rIns="91440" bIns="45720" rtlCol="0" anchor="ctr"/>
          <a:lstStyle>
            <a:lvl1pPr algn="l">
              <a:defRPr sz="1050">
                <a:solidFill>
                  <a:schemeClr val="tx1">
                    <a:tint val="75000"/>
                  </a:schemeClr>
                </a:solidFill>
              </a:defRPr>
            </a:lvl1pPr>
          </a:lstStyle>
          <a:p>
            <a:fld id="{2DE27B2D-B4C3-4BC8-8932-D94CD54BC8D5}" type="datetime1">
              <a:rPr lang="id-ID" smtClean="0"/>
              <a:pPr/>
              <a:t>26/06/2019</a:t>
            </a:fld>
            <a:endParaRPr lang="id-ID" dirty="0"/>
          </a:p>
        </p:txBody>
      </p:sp>
      <p:sp>
        <p:nvSpPr>
          <p:cNvPr id="6" name="Slide Number Placeholder 5"/>
          <p:cNvSpPr>
            <a:spLocks noGrp="1"/>
          </p:cNvSpPr>
          <p:nvPr>
            <p:ph type="sldNum" sz="quarter" idx="4"/>
          </p:nvPr>
        </p:nvSpPr>
        <p:spPr>
          <a:xfrm>
            <a:off x="8093243" y="6241131"/>
            <a:ext cx="914400" cy="544513"/>
          </a:xfrm>
          <a:prstGeom prst="rect">
            <a:avLst/>
          </a:prstGeom>
        </p:spPr>
        <p:txBody>
          <a:bodyPr vert="horz" lIns="91440" tIns="45720" rIns="91440" bIns="45720" rtlCol="0" anchor="ctr"/>
          <a:lstStyle>
            <a:lvl1pPr algn="ctr">
              <a:defRPr sz="3600">
                <a:solidFill>
                  <a:schemeClr val="bg1"/>
                </a:solidFill>
              </a:defRPr>
            </a:lvl1pPr>
          </a:lstStyle>
          <a:p>
            <a:fld id="{DF0E258F-04D6-46E9-8B77-0866F5CD991D}" type="slidenum">
              <a:rPr lang="id-ID" smtClean="0"/>
              <a:pPr/>
              <a:t>‹#›</a:t>
            </a:fld>
            <a:endParaRPr lang="id-ID" dirty="0"/>
          </a:p>
        </p:txBody>
      </p:sp>
      <p:pic>
        <p:nvPicPr>
          <p:cNvPr id="10" name="Picture 9"/>
          <p:cNvPicPr>
            <a:picLocks noChangeAspect="1"/>
          </p:cNvPicPr>
          <p:nvPr userDrawn="1"/>
        </p:nvPicPr>
        <p:blipFill rotWithShape="1">
          <a:blip r:embed="rId16" cstate="print">
            <a:extLst>
              <a:ext uri="{28A0092B-C50C-407E-A947-70E740481C1C}">
                <a14:useLocalDpi xmlns:a14="http://schemas.microsoft.com/office/drawing/2010/main" val="0"/>
              </a:ext>
            </a:extLst>
          </a:blip>
          <a:srcRect l="7013" r="7281" b="22399"/>
          <a:stretch/>
        </p:blipFill>
        <p:spPr>
          <a:xfrm>
            <a:off x="609056" y="87767"/>
            <a:ext cx="408826" cy="385887"/>
          </a:xfrm>
          <a:prstGeom prst="rect">
            <a:avLst/>
          </a:prstGeom>
        </p:spPr>
      </p:pic>
      <p:pic>
        <p:nvPicPr>
          <p:cNvPr id="11" name="Picture 10"/>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1800" y="554599"/>
            <a:ext cx="806818" cy="350634"/>
          </a:xfrm>
          <a:prstGeom prst="rect">
            <a:avLst/>
          </a:prstGeom>
        </p:spPr>
      </p:pic>
      <p:pic>
        <p:nvPicPr>
          <p:cNvPr id="12" name="Picture 1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30802" y="75067"/>
            <a:ext cx="385103" cy="396772"/>
          </a:xfrm>
          <a:prstGeom prst="rect">
            <a:avLst/>
          </a:prstGeom>
        </p:spPr>
      </p:pic>
      <p:sp>
        <p:nvSpPr>
          <p:cNvPr id="14" name="TextBox 13"/>
          <p:cNvSpPr txBox="1"/>
          <p:nvPr userDrawn="1"/>
        </p:nvSpPr>
        <p:spPr>
          <a:xfrm>
            <a:off x="3916279" y="45113"/>
            <a:ext cx="5091363" cy="230832"/>
          </a:xfrm>
          <a:prstGeom prst="rect">
            <a:avLst/>
          </a:prstGeom>
          <a:noFill/>
        </p:spPr>
        <p:txBody>
          <a:bodyPr wrap="square" rtlCol="0">
            <a:spAutoFit/>
          </a:bodyPr>
          <a:lstStyle/>
          <a:p>
            <a:pPr algn="r"/>
            <a:r>
              <a:rPr lang="id-ID" sz="900" dirty="0" smtClean="0">
                <a:solidFill>
                  <a:schemeClr val="bg2">
                    <a:lumMod val="25000"/>
                  </a:schemeClr>
                </a:solidFill>
                <a:latin typeface="Segoe UI Light" panose="020B0502040204020203" pitchFamily="34" charset="0"/>
                <a:cs typeface="Segoe UI Light" panose="020B0502040204020203" pitchFamily="34" charset="0"/>
              </a:rPr>
              <a:t>Program Fresh</a:t>
            </a:r>
            <a:r>
              <a:rPr lang="id-ID" sz="900" baseline="0" dirty="0" smtClean="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900" dirty="0">
              <a:solidFill>
                <a:schemeClr val="bg2">
                  <a:lumMod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322112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3" r:id="rId5"/>
    <p:sldLayoutId id="2147483665" r:id="rId6"/>
    <p:sldLayoutId id="2147483666" r:id="rId7"/>
    <p:sldLayoutId id="2147483667" r:id="rId8"/>
    <p:sldLayoutId id="2147483672" r:id="rId9"/>
    <p:sldLayoutId id="2147483668" r:id="rId10"/>
    <p:sldLayoutId id="2147483669" r:id="rId11"/>
    <p:sldLayoutId id="2147483670" r:id="rId12"/>
    <p:sldLayoutId id="2147483671" r:id="rId13"/>
  </p:sldLayoutIdLst>
  <p:timing>
    <p:tnLst>
      <p:par>
        <p:cTn id="1" dur="indefinite" restart="never" nodeType="tmRoot"/>
      </p:par>
    </p:tnLst>
  </p:timing>
  <p:hf hdr="0"/>
  <p:txStyles>
    <p:title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89AA8B8B-1B1C-42C4-BE9B-2D1516377903}" type="datetimeFigureOut">
              <a:rPr lang="en-US" smtClean="0">
                <a:solidFill>
                  <a:prstClr val="black">
                    <a:tint val="75000"/>
                  </a:prstClr>
                </a:solidFill>
              </a:rPr>
              <a:pPr defTabSz="457200"/>
              <a:t>6/26/2019</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8A2BCBC-50EF-4175-83E0-F618B60D4316}"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378779711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11.png"/><Relationship Id="rId1" Type="http://schemas.openxmlformats.org/officeDocument/2006/relationships/slideLayout" Target="../slideLayouts/slideLayout1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xmlns="" id="{1CA5F2D1-C77B-4614-B681-5858C95840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222" r="2424"/>
          <a:stretch/>
        </p:blipFill>
        <p:spPr>
          <a:xfrm>
            <a:off x="4082473" y="0"/>
            <a:ext cx="5061527" cy="6858000"/>
          </a:xfrm>
          <a:prstGeom prst="rect">
            <a:avLst/>
          </a:prstGeom>
        </p:spPr>
      </p:pic>
      <p:pic>
        <p:nvPicPr>
          <p:cNvPr id="11" name="Picture 10">
            <a:extLst>
              <a:ext uri="{FF2B5EF4-FFF2-40B4-BE49-F238E27FC236}">
                <a16:creationId xmlns:a16="http://schemas.microsoft.com/office/drawing/2014/main" xmlns="" id="{8EA70F98-D6BF-44D5-864A-E8B8E6EA8A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124" t="32986" r="7380" b="34416"/>
          <a:stretch/>
        </p:blipFill>
        <p:spPr>
          <a:xfrm>
            <a:off x="157316" y="5913824"/>
            <a:ext cx="1796982" cy="710441"/>
          </a:xfrm>
          <a:prstGeom prst="rect">
            <a:avLst/>
          </a:prstGeom>
        </p:spPr>
      </p:pic>
      <p:pic>
        <p:nvPicPr>
          <p:cNvPr id="21" name="Picture 20">
            <a:extLst>
              <a:ext uri="{FF2B5EF4-FFF2-40B4-BE49-F238E27FC236}">
                <a16:creationId xmlns:a16="http://schemas.microsoft.com/office/drawing/2014/main" xmlns="" id="{089B2762-C2F9-4BAC-B1EE-95539397A9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538" y="215576"/>
            <a:ext cx="658757" cy="686745"/>
          </a:xfrm>
          <a:prstGeom prst="rect">
            <a:avLst/>
          </a:prstGeom>
        </p:spPr>
      </p:pic>
      <p:grpSp>
        <p:nvGrpSpPr>
          <p:cNvPr id="46" name="Group 45">
            <a:extLst>
              <a:ext uri="{FF2B5EF4-FFF2-40B4-BE49-F238E27FC236}">
                <a16:creationId xmlns:a16="http://schemas.microsoft.com/office/drawing/2014/main" xmlns="" id="{4B60F85D-D540-4735-B378-D7D9225FE7F3}"/>
              </a:ext>
            </a:extLst>
          </p:cNvPr>
          <p:cNvGrpSpPr/>
          <p:nvPr/>
        </p:nvGrpSpPr>
        <p:grpSpPr>
          <a:xfrm>
            <a:off x="5674242" y="6327045"/>
            <a:ext cx="2170463" cy="378419"/>
            <a:chOff x="4279782" y="5408838"/>
            <a:chExt cx="2170463" cy="378419"/>
          </a:xfrm>
        </p:grpSpPr>
        <p:pic>
          <p:nvPicPr>
            <p:cNvPr id="34" name="Picture 33">
              <a:extLst>
                <a:ext uri="{FF2B5EF4-FFF2-40B4-BE49-F238E27FC236}">
                  <a16:creationId xmlns:a16="http://schemas.microsoft.com/office/drawing/2014/main" xmlns="" id="{2CE453EB-EDB4-49CF-90BE-4F74F5C3CE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9782" y="5490038"/>
              <a:ext cx="216020" cy="216020"/>
            </a:xfrm>
            <a:prstGeom prst="rect">
              <a:avLst/>
            </a:prstGeom>
          </p:spPr>
        </p:pic>
        <p:sp>
          <p:nvSpPr>
            <p:cNvPr id="37" name="Title 1">
              <a:extLst>
                <a:ext uri="{FF2B5EF4-FFF2-40B4-BE49-F238E27FC236}">
                  <a16:creationId xmlns:a16="http://schemas.microsoft.com/office/drawing/2014/main" xmlns="" id="{73E0DBD7-B92C-4F4C-A59F-F8EF3A4C3876}"/>
                </a:ext>
              </a:extLst>
            </p:cNvPr>
            <p:cNvSpPr txBox="1">
              <a:spLocks/>
            </p:cNvSpPr>
            <p:nvPr/>
          </p:nvSpPr>
          <p:spPr>
            <a:xfrm>
              <a:off x="4457102" y="5408838"/>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digitalent.kominfo.go.id</a:t>
              </a:r>
              <a:endParaRPr lang="en-US" sz="700" dirty="0">
                <a:solidFill>
                  <a:srgbClr val="4472C4">
                    <a:lumMod val="50000"/>
                  </a:srgbClr>
                </a:solidFill>
                <a:latin typeface="HP Simplified" panose="020B0606020204020204" pitchFamily="34" charset="0"/>
              </a:endParaRPr>
            </a:p>
          </p:txBody>
        </p:sp>
      </p:grpSp>
      <p:sp>
        <p:nvSpPr>
          <p:cNvPr id="17" name="Title 1">
            <a:extLst>
              <a:ext uri="{FF2B5EF4-FFF2-40B4-BE49-F238E27FC236}">
                <a16:creationId xmlns:a16="http://schemas.microsoft.com/office/drawing/2014/main" xmlns="" id="{FE488684-4B91-45E0-AC48-E54C1020FB09}"/>
              </a:ext>
            </a:extLst>
          </p:cNvPr>
          <p:cNvSpPr txBox="1">
            <a:spLocks/>
          </p:cNvSpPr>
          <p:nvPr/>
        </p:nvSpPr>
        <p:spPr>
          <a:xfrm>
            <a:off x="288983" y="2206282"/>
            <a:ext cx="4457989" cy="26324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dirty="0">
                <a:solidFill>
                  <a:srgbClr val="4472C4">
                    <a:lumMod val="50000"/>
                  </a:srgbClr>
                </a:solidFill>
                <a:latin typeface="HP Simplified" panose="020B0606020204020204" pitchFamily="34" charset="0"/>
              </a:rPr>
              <a:t>DIGITAL TALENT SCHOLARSHIP</a:t>
            </a:r>
          </a:p>
          <a:p>
            <a:pPr fontAlgn="base"/>
            <a:r>
              <a:rPr lang="en-US" dirty="0">
                <a:solidFill>
                  <a:srgbClr val="4472C4">
                    <a:lumMod val="50000"/>
                  </a:srgbClr>
                </a:solidFill>
                <a:latin typeface="HP Simplified" panose="020B0606020204020204" pitchFamily="34" charset="0"/>
              </a:rPr>
              <a:t>2019</a:t>
            </a:r>
            <a:endParaRPr lang="en-US" sz="1800" dirty="0">
              <a:solidFill>
                <a:srgbClr val="4472C4">
                  <a:lumMod val="50000"/>
                </a:srgbClr>
              </a:solidFill>
              <a:latin typeface="HP Simplified" panose="020B0606020204020204" pitchFamily="34" charset="0"/>
            </a:endParaRPr>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673" y="186982"/>
            <a:ext cx="666547" cy="686745"/>
          </a:xfrm>
          <a:prstGeom prst="rect">
            <a:avLst/>
          </a:prstGeom>
        </p:spPr>
      </p:pic>
    </p:spTree>
    <p:extLst>
      <p:ext uri="{BB962C8B-B14F-4D97-AF65-F5344CB8AC3E}">
        <p14:creationId xmlns:p14="http://schemas.microsoft.com/office/powerpoint/2010/main" val="4148478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Pendahuluan</a:t>
            </a:r>
            <a:r>
              <a:rPr lang="en-US" dirty="0" smtClean="0"/>
              <a:t>: </a:t>
            </a:r>
            <a:r>
              <a:rPr lang="en-US" dirty="0" err="1" smtClean="0"/>
              <a:t>Visualisasi</a:t>
            </a:r>
            <a:r>
              <a:rPr lang="en-US" dirty="0" smtClean="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10</a:t>
            </a:fld>
            <a:endParaRPr lang="id-ID" dirty="0"/>
          </a:p>
        </p:txBody>
      </p:sp>
      <p:sp>
        <p:nvSpPr>
          <p:cNvPr id="8" name="Content Placeholder 6"/>
          <p:cNvSpPr txBox="1">
            <a:spLocks/>
          </p:cNvSpPr>
          <p:nvPr/>
        </p:nvSpPr>
        <p:spPr>
          <a:xfrm>
            <a:off x="155851" y="1634363"/>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smtClean="0">
                <a:solidFill>
                  <a:schemeClr val="bg2">
                    <a:lumMod val="25000"/>
                  </a:schemeClr>
                </a:solidFill>
              </a:rPr>
              <a:t>Contoh</a:t>
            </a:r>
            <a:r>
              <a:rPr lang="en-US" sz="2000" u="sng" dirty="0" smtClean="0">
                <a:solidFill>
                  <a:schemeClr val="bg2">
                    <a:lumMod val="25000"/>
                  </a:schemeClr>
                </a:solidFill>
              </a:rPr>
              <a:t> ke-5:</a:t>
            </a:r>
          </a:p>
          <a:p>
            <a:pPr marL="457200" lvl="0" indent="-457200">
              <a:spcBef>
                <a:spcPts val="1000"/>
              </a:spcBef>
            </a:pPr>
            <a:r>
              <a:rPr lang="en-US" sz="2000" dirty="0" smtClean="0">
                <a:solidFill>
                  <a:schemeClr val="bg2">
                    <a:lumMod val="25000"/>
                  </a:schemeClr>
                </a:solidFill>
              </a:rPr>
              <a:t>Diagram Pie 3D  TANPA </a:t>
            </a:r>
            <a:r>
              <a:rPr lang="en-US" sz="2000" dirty="0" err="1" smtClean="0">
                <a:solidFill>
                  <a:schemeClr val="bg2">
                    <a:lumMod val="25000"/>
                  </a:schemeClr>
                </a:solidFill>
              </a:rPr>
              <a:t>garis</a:t>
            </a:r>
            <a:r>
              <a:rPr lang="en-US" sz="2000" dirty="0" smtClean="0">
                <a:solidFill>
                  <a:schemeClr val="bg2">
                    <a:lumMod val="25000"/>
                  </a:schemeClr>
                </a:solidFill>
              </a:rPr>
              <a:t> </a:t>
            </a:r>
            <a:r>
              <a:rPr lang="en-US" sz="2000" dirty="0" err="1" smtClean="0">
                <a:solidFill>
                  <a:schemeClr val="bg2">
                    <a:lumMod val="25000"/>
                  </a:schemeClr>
                </a:solidFill>
              </a:rPr>
              <a:t>pembatas</a:t>
            </a:r>
            <a:r>
              <a:rPr lang="en-US" sz="2000" dirty="0" smtClean="0">
                <a:solidFill>
                  <a:schemeClr val="bg2">
                    <a:lumMod val="25000"/>
                  </a:schemeClr>
                </a:solidFill>
              </a:rPr>
              <a:t> </a:t>
            </a:r>
            <a:r>
              <a:rPr lang="en-US" sz="2000" dirty="0" err="1" smtClean="0">
                <a:solidFill>
                  <a:schemeClr val="bg2">
                    <a:lumMod val="25000"/>
                  </a:schemeClr>
                </a:solidFill>
              </a:rPr>
              <a:t>antar</a:t>
            </a:r>
            <a:r>
              <a:rPr lang="en-US" sz="2000" dirty="0" smtClean="0">
                <a:solidFill>
                  <a:schemeClr val="bg2">
                    <a:lumMod val="25000"/>
                  </a:schemeClr>
                </a:solidFill>
              </a:rPr>
              <a:t> </a:t>
            </a:r>
            <a:r>
              <a:rPr lang="en-US" sz="2000" dirty="0" err="1" smtClean="0">
                <a:solidFill>
                  <a:schemeClr val="bg2">
                    <a:lumMod val="25000"/>
                  </a:schemeClr>
                </a:solidFill>
              </a:rPr>
              <a:t>visualiasi</a:t>
            </a:r>
            <a:r>
              <a:rPr lang="en-US" sz="2000" dirty="0" smtClean="0">
                <a:solidFill>
                  <a:schemeClr val="bg2">
                    <a:lumMod val="25000"/>
                  </a:schemeClr>
                </a:solidFill>
              </a:rPr>
              <a:t> data</a:t>
            </a:r>
          </a:p>
        </p:txBody>
      </p:sp>
      <p:pic>
        <p:nvPicPr>
          <p:cNvPr id="10" name="Picture 2" descr="D:\DTY_PROJECTS\2019_Digital Talent\Matplotlib - extract iamge\DV0101EN - Introduction to Data Visualization 436 - YouTube (5-24-2019 11-42-58 AM)\DV0101EN - Introduction to Data Visualization 436 - YouTube 181.jpg"/>
          <p:cNvPicPr>
            <a:picLocks noChangeAspect="1" noChangeArrowheads="1"/>
          </p:cNvPicPr>
          <p:nvPr/>
        </p:nvPicPr>
        <p:blipFill>
          <a:blip r:embed="rId3"/>
          <a:srcRect l="28188" t="30759" r="32126" b="17905"/>
          <a:stretch>
            <a:fillRect/>
          </a:stretch>
        </p:blipFill>
        <p:spPr bwMode="auto">
          <a:xfrm>
            <a:off x="599088" y="2585546"/>
            <a:ext cx="4761187" cy="3464440"/>
          </a:xfrm>
          <a:prstGeom prst="rect">
            <a:avLst/>
          </a:prstGeom>
          <a:noFill/>
        </p:spPr>
      </p:pic>
      <p:sp>
        <p:nvSpPr>
          <p:cNvPr id="11" name="Rectangle 10"/>
          <p:cNvSpPr/>
          <p:nvPr/>
        </p:nvSpPr>
        <p:spPr>
          <a:xfrm>
            <a:off x="7015658" y="2869321"/>
            <a:ext cx="1560783" cy="18761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bg1">
                    <a:lumMod val="50000"/>
                  </a:schemeClr>
                </a:solidFill>
              </a:rPr>
              <a:t>TANPA</a:t>
            </a:r>
          </a:p>
          <a:p>
            <a:pPr algn="ctr"/>
            <a:r>
              <a:rPr lang="en-US" b="1" dirty="0" err="1" smtClean="0">
                <a:solidFill>
                  <a:schemeClr val="bg1">
                    <a:lumMod val="50000"/>
                  </a:schemeClr>
                </a:solidFill>
              </a:rPr>
              <a:t>Garis</a:t>
            </a:r>
            <a:r>
              <a:rPr lang="en-US" b="1" dirty="0" smtClean="0">
                <a:solidFill>
                  <a:schemeClr val="bg1">
                    <a:lumMod val="50000"/>
                  </a:schemeClr>
                </a:solidFill>
              </a:rPr>
              <a:t> </a:t>
            </a:r>
            <a:r>
              <a:rPr lang="en-US" b="1" dirty="0" err="1" smtClean="0">
                <a:solidFill>
                  <a:schemeClr val="bg1">
                    <a:lumMod val="50000"/>
                  </a:schemeClr>
                </a:solidFill>
              </a:rPr>
              <a:t>pembatas</a:t>
            </a:r>
            <a:r>
              <a:rPr lang="en-US" b="1" dirty="0" smtClean="0">
                <a:solidFill>
                  <a:schemeClr val="bg1">
                    <a:lumMod val="50000"/>
                  </a:schemeClr>
                </a:solidFill>
              </a:rPr>
              <a:t> </a:t>
            </a:r>
            <a:r>
              <a:rPr lang="en-US" b="1" dirty="0" err="1" smtClean="0">
                <a:solidFill>
                  <a:schemeClr val="bg1">
                    <a:lumMod val="50000"/>
                  </a:schemeClr>
                </a:solidFill>
              </a:rPr>
              <a:t>antar</a:t>
            </a:r>
            <a:r>
              <a:rPr lang="en-US" b="1" dirty="0" smtClean="0">
                <a:solidFill>
                  <a:schemeClr val="bg1">
                    <a:lumMod val="50000"/>
                  </a:schemeClr>
                </a:solidFill>
              </a:rPr>
              <a:t> </a:t>
            </a:r>
            <a:r>
              <a:rPr lang="en-US" b="1" dirty="0" err="1" smtClean="0">
                <a:solidFill>
                  <a:schemeClr val="bg1">
                    <a:lumMod val="50000"/>
                  </a:schemeClr>
                </a:solidFill>
              </a:rPr>
              <a:t>visualiasi</a:t>
            </a:r>
            <a:r>
              <a:rPr lang="en-US" b="1" dirty="0" smtClean="0">
                <a:solidFill>
                  <a:schemeClr val="bg1">
                    <a:lumMod val="50000"/>
                  </a:schemeClr>
                </a:solidFill>
              </a:rPr>
              <a:t> data</a:t>
            </a:r>
            <a:endParaRPr lang="en-US" b="1" dirty="0">
              <a:solidFill>
                <a:schemeClr val="bg1">
                  <a:lumMod val="50000"/>
                </a:schemeClr>
              </a:solidFill>
            </a:endParaRPr>
          </a:p>
        </p:txBody>
      </p:sp>
      <p:cxnSp>
        <p:nvCxnSpPr>
          <p:cNvPr id="13" name="Straight Arrow Connector 12"/>
          <p:cNvCxnSpPr>
            <a:stCxn id="11" idx="1"/>
          </p:cNvCxnSpPr>
          <p:nvPr/>
        </p:nvCxnSpPr>
        <p:spPr>
          <a:xfrm rot="10800000" flipV="1">
            <a:off x="3767960" y="3807371"/>
            <a:ext cx="3247699" cy="417788"/>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0800000" flipV="1">
            <a:off x="3168872" y="4225158"/>
            <a:ext cx="3894081" cy="472965"/>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Pendahuluan</a:t>
            </a:r>
            <a:r>
              <a:rPr lang="en-US" dirty="0" smtClean="0"/>
              <a:t>: </a:t>
            </a:r>
            <a:r>
              <a:rPr lang="en-US" dirty="0" err="1" smtClean="0"/>
              <a:t>Visualisasi</a:t>
            </a:r>
            <a:r>
              <a:rPr lang="en-US" dirty="0" smtClean="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11</a:t>
            </a:fld>
            <a:endParaRPr lang="id-ID" dirty="0"/>
          </a:p>
        </p:txBody>
      </p:sp>
      <p:sp>
        <p:nvSpPr>
          <p:cNvPr id="8" name="Content Placeholder 6"/>
          <p:cNvSpPr txBox="1">
            <a:spLocks/>
          </p:cNvSpPr>
          <p:nvPr/>
        </p:nvSpPr>
        <p:spPr>
          <a:xfrm>
            <a:off x="155851" y="1634363"/>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smtClean="0">
                <a:solidFill>
                  <a:schemeClr val="bg2">
                    <a:lumMod val="25000"/>
                  </a:schemeClr>
                </a:solidFill>
              </a:rPr>
              <a:t>Contoh</a:t>
            </a:r>
            <a:r>
              <a:rPr lang="en-US" sz="2000" u="sng" dirty="0" smtClean="0">
                <a:solidFill>
                  <a:schemeClr val="bg2">
                    <a:lumMod val="25000"/>
                  </a:schemeClr>
                </a:solidFill>
              </a:rPr>
              <a:t> ke-6:</a:t>
            </a:r>
          </a:p>
          <a:p>
            <a:pPr marL="457200" lvl="0" indent="-457200">
              <a:spcBef>
                <a:spcPts val="1000"/>
              </a:spcBef>
            </a:pPr>
            <a:r>
              <a:rPr lang="en-US" sz="2000" dirty="0" smtClean="0">
                <a:solidFill>
                  <a:schemeClr val="bg2">
                    <a:lumMod val="25000"/>
                  </a:schemeClr>
                </a:solidFill>
              </a:rPr>
              <a:t>Diagram Pie 3D  TANPA  </a:t>
            </a:r>
            <a:r>
              <a:rPr lang="en-US" sz="2000" dirty="0" err="1" smtClean="0">
                <a:solidFill>
                  <a:schemeClr val="bg2">
                    <a:lumMod val="25000"/>
                  </a:schemeClr>
                </a:solidFill>
              </a:rPr>
              <a:t>keterangan</a:t>
            </a:r>
            <a:r>
              <a:rPr lang="en-US" sz="2000" dirty="0" smtClean="0">
                <a:solidFill>
                  <a:schemeClr val="bg2">
                    <a:lumMod val="25000"/>
                  </a:schemeClr>
                </a:solidFill>
              </a:rPr>
              <a:t> </a:t>
            </a:r>
            <a:r>
              <a:rPr lang="en-US" sz="2000" dirty="0" err="1" smtClean="0">
                <a:solidFill>
                  <a:schemeClr val="bg2">
                    <a:lumMod val="25000"/>
                  </a:schemeClr>
                </a:solidFill>
              </a:rPr>
              <a:t>warna</a:t>
            </a:r>
            <a:r>
              <a:rPr lang="en-US" sz="2000" dirty="0" smtClean="0">
                <a:solidFill>
                  <a:schemeClr val="bg2">
                    <a:lumMod val="25000"/>
                  </a:schemeClr>
                </a:solidFill>
              </a:rPr>
              <a:t> </a:t>
            </a:r>
            <a:r>
              <a:rPr lang="en-US" sz="2000" dirty="0" err="1" smtClean="0">
                <a:solidFill>
                  <a:schemeClr val="bg2">
                    <a:lumMod val="25000"/>
                  </a:schemeClr>
                </a:solidFill>
              </a:rPr>
              <a:t>dari</a:t>
            </a:r>
            <a:r>
              <a:rPr lang="en-US" sz="2000" dirty="0" smtClean="0">
                <a:solidFill>
                  <a:schemeClr val="bg2">
                    <a:lumMod val="25000"/>
                  </a:schemeClr>
                </a:solidFill>
              </a:rPr>
              <a:t> </a:t>
            </a:r>
            <a:r>
              <a:rPr lang="en-US" sz="2000" dirty="0" err="1" smtClean="0">
                <a:solidFill>
                  <a:schemeClr val="bg2">
                    <a:lumMod val="25000"/>
                  </a:schemeClr>
                </a:solidFill>
              </a:rPr>
              <a:t>visualisasi</a:t>
            </a:r>
            <a:r>
              <a:rPr lang="en-US" sz="2000" dirty="0" smtClean="0">
                <a:solidFill>
                  <a:schemeClr val="bg2">
                    <a:lumMod val="25000"/>
                  </a:schemeClr>
                </a:solidFill>
              </a:rPr>
              <a:t> data (legend)</a:t>
            </a:r>
          </a:p>
        </p:txBody>
      </p:sp>
      <p:pic>
        <p:nvPicPr>
          <p:cNvPr id="9" name="Picture 2" descr="D:\DTY_PROJECTS\2019_Digital Talent\Matplotlib - extract iamge\DV0101EN - Introduction to Data Visualization 436 - YouTube (5-24-2019 11-42-58 AM)\DV0101EN - Introduction to Data Visualization 436 - YouTube 186.jpg"/>
          <p:cNvPicPr>
            <a:picLocks noChangeAspect="1" noChangeArrowheads="1"/>
          </p:cNvPicPr>
          <p:nvPr/>
        </p:nvPicPr>
        <p:blipFill>
          <a:blip r:embed="rId3"/>
          <a:srcRect l="30131" t="29954" r="32089" b="17646"/>
          <a:stretch>
            <a:fillRect/>
          </a:stretch>
        </p:blipFill>
        <p:spPr bwMode="auto">
          <a:xfrm>
            <a:off x="4603532" y="2333296"/>
            <a:ext cx="3758638" cy="2932385"/>
          </a:xfrm>
          <a:prstGeom prst="rect">
            <a:avLst/>
          </a:prstGeom>
          <a:noFill/>
        </p:spPr>
      </p:pic>
      <p:pic>
        <p:nvPicPr>
          <p:cNvPr id="12" name="Picture 2" descr="D:\DTY_PROJECTS\2019_Digital Talent\Matplotlib - extract iamge\DV0101EN - Introduction to Data Visualization 436 - YouTube (5-24-2019 11-42-58 AM)\DV0101EN - Introduction to Data Visualization 436 - YouTube 181.jpg"/>
          <p:cNvPicPr>
            <a:picLocks noChangeAspect="1" noChangeArrowheads="1"/>
          </p:cNvPicPr>
          <p:nvPr/>
        </p:nvPicPr>
        <p:blipFill>
          <a:blip r:embed="rId4"/>
          <a:srcRect l="28188" t="30759" r="32126" b="17905"/>
          <a:stretch>
            <a:fillRect/>
          </a:stretch>
        </p:blipFill>
        <p:spPr bwMode="auto">
          <a:xfrm>
            <a:off x="331076" y="2490953"/>
            <a:ext cx="3683318" cy="2680137"/>
          </a:xfrm>
          <a:prstGeom prst="rect">
            <a:avLst/>
          </a:prstGeom>
          <a:noFill/>
        </p:spPr>
      </p:pic>
      <p:sp>
        <p:nvSpPr>
          <p:cNvPr id="13" name="Rectangle 12"/>
          <p:cNvSpPr/>
          <p:nvPr/>
        </p:nvSpPr>
        <p:spPr>
          <a:xfrm>
            <a:off x="425673" y="5707114"/>
            <a:ext cx="3279228" cy="3941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smtClean="0"/>
              <a:t>Dengan</a:t>
            </a:r>
            <a:r>
              <a:rPr lang="en-US" b="1" dirty="0" smtClean="0"/>
              <a:t> </a:t>
            </a:r>
            <a:r>
              <a:rPr lang="en-US" b="1" dirty="0" err="1" smtClean="0"/>
              <a:t>keterangan</a:t>
            </a:r>
            <a:r>
              <a:rPr lang="en-US" b="1" dirty="0" smtClean="0"/>
              <a:t> </a:t>
            </a:r>
            <a:r>
              <a:rPr lang="en-US" b="1" dirty="0" err="1" smtClean="0"/>
              <a:t>warna</a:t>
            </a:r>
            <a:endParaRPr lang="en-US" b="1" dirty="0"/>
          </a:p>
        </p:txBody>
      </p:sp>
      <p:sp>
        <p:nvSpPr>
          <p:cNvPr id="14" name="Rectangle 13"/>
          <p:cNvSpPr/>
          <p:nvPr/>
        </p:nvSpPr>
        <p:spPr>
          <a:xfrm>
            <a:off x="4740164" y="5701861"/>
            <a:ext cx="3279228" cy="3941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t>TANPA </a:t>
            </a:r>
            <a:r>
              <a:rPr lang="en-US" b="1" dirty="0" err="1" smtClean="0"/>
              <a:t>keterangan</a:t>
            </a:r>
            <a:r>
              <a:rPr lang="en-US" b="1" dirty="0" smtClean="0"/>
              <a:t> </a:t>
            </a:r>
            <a:r>
              <a:rPr lang="en-US" b="1" dirty="0" err="1" smtClean="0"/>
              <a:t>warna</a:t>
            </a:r>
            <a:endParaRPr lang="en-US" b="1" dirty="0"/>
          </a:p>
        </p:txBody>
      </p:sp>
      <p:sp>
        <p:nvSpPr>
          <p:cNvPr id="15" name="Oval 14"/>
          <p:cNvSpPr/>
          <p:nvPr/>
        </p:nvSpPr>
        <p:spPr>
          <a:xfrm>
            <a:off x="315310" y="2806262"/>
            <a:ext cx="457199" cy="214411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rot="16200000" flipV="1">
            <a:off x="370490" y="5210503"/>
            <a:ext cx="725214" cy="236483"/>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314496" y="2879834"/>
            <a:ext cx="457199" cy="214411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rot="16200000" flipV="1">
            <a:off x="4587766" y="5139559"/>
            <a:ext cx="583325" cy="331076"/>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Pendahuluan</a:t>
            </a:r>
            <a:r>
              <a:rPr lang="en-US" dirty="0" smtClean="0"/>
              <a:t>: </a:t>
            </a:r>
            <a:r>
              <a:rPr lang="en-US" dirty="0" err="1" smtClean="0"/>
              <a:t>Visualisasi</a:t>
            </a:r>
            <a:r>
              <a:rPr lang="en-US" dirty="0" smtClean="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12</a:t>
            </a:fld>
            <a:endParaRPr lang="id-ID" dirty="0"/>
          </a:p>
        </p:txBody>
      </p:sp>
      <p:sp>
        <p:nvSpPr>
          <p:cNvPr id="8" name="Content Placeholder 6"/>
          <p:cNvSpPr txBox="1">
            <a:spLocks/>
          </p:cNvSpPr>
          <p:nvPr/>
        </p:nvSpPr>
        <p:spPr>
          <a:xfrm>
            <a:off x="155851" y="1524001"/>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smtClean="0">
                <a:solidFill>
                  <a:schemeClr val="bg2">
                    <a:lumMod val="25000"/>
                  </a:schemeClr>
                </a:solidFill>
              </a:rPr>
              <a:t>Contoh</a:t>
            </a:r>
            <a:r>
              <a:rPr lang="en-US" sz="2000" u="sng" dirty="0" smtClean="0">
                <a:solidFill>
                  <a:schemeClr val="bg2">
                    <a:lumMod val="25000"/>
                  </a:schemeClr>
                </a:solidFill>
              </a:rPr>
              <a:t> ke-7:</a:t>
            </a:r>
          </a:p>
          <a:p>
            <a:pPr marL="457200" marR="0" lvl="0" indent="-457200" algn="l" defTabSz="914400" rtl="0" eaLnBrk="1" fontAlgn="auto" latinLnBrk="0" hangingPunct="1">
              <a:lnSpc>
                <a:spcPct val="100000"/>
              </a:lnSpc>
              <a:spcBef>
                <a:spcPts val="1000"/>
              </a:spcBef>
              <a:spcAft>
                <a:spcPts val="0"/>
              </a:spcAft>
              <a:buClrTx/>
              <a:buSzTx/>
              <a:tabLst/>
              <a:defRPr/>
            </a:pPr>
            <a:r>
              <a:rPr lang="en-US" sz="2000" dirty="0" smtClean="0">
                <a:solidFill>
                  <a:schemeClr val="bg2">
                    <a:lumMod val="25000"/>
                  </a:schemeClr>
                </a:solidFill>
              </a:rPr>
              <a:t>Diagram Pie </a:t>
            </a:r>
            <a:r>
              <a:rPr lang="en-US" sz="2000" dirty="0" err="1" smtClean="0">
                <a:solidFill>
                  <a:schemeClr val="bg2">
                    <a:lumMod val="25000"/>
                  </a:schemeClr>
                </a:solidFill>
              </a:rPr>
              <a:t>dapat</a:t>
            </a:r>
            <a:r>
              <a:rPr lang="en-US" sz="2000" dirty="0" smtClean="0">
                <a:solidFill>
                  <a:schemeClr val="bg2">
                    <a:lumMod val="25000"/>
                  </a:schemeClr>
                </a:solidFill>
              </a:rPr>
              <a:t> </a:t>
            </a:r>
            <a:r>
              <a:rPr lang="en-US" sz="2000" dirty="0" err="1" smtClean="0">
                <a:solidFill>
                  <a:schemeClr val="bg2">
                    <a:lumMod val="25000"/>
                  </a:schemeClr>
                </a:solidFill>
              </a:rPr>
              <a:t>diisualisasikan</a:t>
            </a:r>
            <a:r>
              <a:rPr lang="en-US" sz="2000" dirty="0" smtClean="0">
                <a:solidFill>
                  <a:schemeClr val="bg2">
                    <a:lumMod val="25000"/>
                  </a:schemeClr>
                </a:solidFill>
              </a:rPr>
              <a:t> </a:t>
            </a:r>
            <a:r>
              <a:rPr lang="en-US" sz="2000" dirty="0" err="1" smtClean="0">
                <a:solidFill>
                  <a:schemeClr val="bg2">
                    <a:lumMod val="25000"/>
                  </a:schemeClr>
                </a:solidFill>
              </a:rPr>
              <a:t>dalam</a:t>
            </a:r>
            <a:r>
              <a:rPr lang="en-US" sz="2000" dirty="0" smtClean="0">
                <a:solidFill>
                  <a:schemeClr val="bg2">
                    <a:lumMod val="25000"/>
                  </a:schemeClr>
                </a:solidFill>
              </a:rPr>
              <a:t> 3D </a:t>
            </a:r>
            <a:r>
              <a:rPr lang="en-US" sz="2000" dirty="0" err="1" smtClean="0">
                <a:solidFill>
                  <a:schemeClr val="bg2">
                    <a:lumMod val="25000"/>
                  </a:schemeClr>
                </a:solidFill>
              </a:rPr>
              <a:t>dan</a:t>
            </a:r>
            <a:r>
              <a:rPr lang="en-US" sz="2000" dirty="0" smtClean="0">
                <a:solidFill>
                  <a:schemeClr val="bg2">
                    <a:lumMod val="25000"/>
                  </a:schemeClr>
                </a:solidFill>
              </a:rPr>
              <a:t> 2D</a:t>
            </a:r>
          </a:p>
        </p:txBody>
      </p:sp>
      <p:pic>
        <p:nvPicPr>
          <p:cNvPr id="10" name="Picture 2" descr="D:\DTY_PROJECTS\2019_Digital Talent\Matplotlib - extract iamge\DV0101EN - Introduction to Data Visualization 436 - YouTube (5-24-2019 11-42-58 AM)\DV0101EN - Introduction to Data Visualization 436 - YouTube 191.jpg"/>
          <p:cNvPicPr>
            <a:picLocks noChangeAspect="1" noChangeArrowheads="1"/>
          </p:cNvPicPr>
          <p:nvPr/>
        </p:nvPicPr>
        <p:blipFill>
          <a:blip r:embed="rId3"/>
          <a:srcRect l="30970" t="30593" r="35213" b="20348"/>
          <a:stretch>
            <a:fillRect/>
          </a:stretch>
        </p:blipFill>
        <p:spPr bwMode="auto">
          <a:xfrm>
            <a:off x="4698128" y="2285996"/>
            <a:ext cx="3883239" cy="3168870"/>
          </a:xfrm>
          <a:prstGeom prst="rect">
            <a:avLst/>
          </a:prstGeom>
          <a:noFill/>
        </p:spPr>
      </p:pic>
      <p:pic>
        <p:nvPicPr>
          <p:cNvPr id="11" name="Picture 2" descr="D:\DTY_PROJECTS\2019_Digital Talent\Matplotlib - extract iamge\DV0101EN - Introduction to Data Visualization 436 - YouTube (5-24-2019 11-42-58 AM)\DV0101EN - Introduction to Data Visualization 436 - YouTube 186.jpg"/>
          <p:cNvPicPr>
            <a:picLocks noChangeAspect="1" noChangeArrowheads="1"/>
          </p:cNvPicPr>
          <p:nvPr/>
        </p:nvPicPr>
        <p:blipFill>
          <a:blip r:embed="rId4"/>
          <a:srcRect l="30131" t="29954" r="32089" b="17646"/>
          <a:stretch>
            <a:fillRect/>
          </a:stretch>
        </p:blipFill>
        <p:spPr bwMode="auto">
          <a:xfrm>
            <a:off x="409905" y="2475186"/>
            <a:ext cx="3758638" cy="2932385"/>
          </a:xfrm>
          <a:prstGeom prst="rect">
            <a:avLst/>
          </a:prstGeom>
          <a:noFill/>
        </p:spPr>
      </p:pic>
      <p:sp>
        <p:nvSpPr>
          <p:cNvPr id="12" name="Rectangle 11"/>
          <p:cNvSpPr/>
          <p:nvPr/>
        </p:nvSpPr>
        <p:spPr>
          <a:xfrm>
            <a:off x="1813034" y="5502165"/>
            <a:ext cx="1671145" cy="69368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000" b="1" dirty="0" smtClean="0"/>
              <a:t>3D</a:t>
            </a:r>
            <a:endParaRPr lang="en-US" sz="4000" b="1" dirty="0"/>
          </a:p>
        </p:txBody>
      </p:sp>
      <p:sp>
        <p:nvSpPr>
          <p:cNvPr id="13" name="Rectangle 12"/>
          <p:cNvSpPr/>
          <p:nvPr/>
        </p:nvSpPr>
        <p:spPr>
          <a:xfrm>
            <a:off x="6237891" y="5465377"/>
            <a:ext cx="1671145" cy="69368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000" b="1" dirty="0" smtClean="0"/>
              <a:t>2D</a:t>
            </a:r>
            <a:endParaRPr lang="en-US" sz="4000" b="1" dirty="0"/>
          </a:p>
        </p:txBody>
      </p: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Pendahuluan</a:t>
            </a:r>
            <a:r>
              <a:rPr lang="en-US" dirty="0" smtClean="0"/>
              <a:t>: </a:t>
            </a:r>
            <a:r>
              <a:rPr lang="en-US" dirty="0" err="1" smtClean="0"/>
              <a:t>Visualisasi</a:t>
            </a:r>
            <a:r>
              <a:rPr lang="en-US" dirty="0" smtClean="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13</a:t>
            </a:fld>
            <a:endParaRPr lang="id-ID" dirty="0"/>
          </a:p>
        </p:txBody>
      </p:sp>
      <p:sp>
        <p:nvSpPr>
          <p:cNvPr id="8" name="Content Placeholder 6"/>
          <p:cNvSpPr txBox="1">
            <a:spLocks/>
          </p:cNvSpPr>
          <p:nvPr/>
        </p:nvSpPr>
        <p:spPr>
          <a:xfrm>
            <a:off x="155851" y="1634363"/>
            <a:ext cx="8814723" cy="667406"/>
          </a:xfrm>
          <a:prstGeom prst="rect">
            <a:avLst/>
          </a:prstGeom>
        </p:spPr>
        <p:txBody>
          <a:bodyPr vert="horz" lIns="91440" tIns="45720" rIns="91440" bIns="45720" rtlCol="0" anchor="ctr">
            <a:normAutofit fontScale="775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smtClean="0">
                <a:solidFill>
                  <a:schemeClr val="bg2">
                    <a:lumMod val="25000"/>
                  </a:schemeClr>
                </a:solidFill>
              </a:rPr>
              <a:t>Contoh</a:t>
            </a:r>
            <a:r>
              <a:rPr lang="en-US" sz="2000" u="sng" dirty="0" smtClean="0">
                <a:solidFill>
                  <a:schemeClr val="bg2">
                    <a:lumMod val="25000"/>
                  </a:schemeClr>
                </a:solidFill>
              </a:rPr>
              <a:t> ke-8:</a:t>
            </a:r>
          </a:p>
          <a:p>
            <a:pPr marL="457200" marR="0" lvl="0" indent="-457200" algn="l" defTabSz="914400" rtl="0" eaLnBrk="1" fontAlgn="auto" latinLnBrk="0" hangingPunct="1">
              <a:lnSpc>
                <a:spcPct val="100000"/>
              </a:lnSpc>
              <a:spcBef>
                <a:spcPts val="1000"/>
              </a:spcBef>
              <a:spcAft>
                <a:spcPts val="0"/>
              </a:spcAft>
              <a:buClrTx/>
              <a:buSzTx/>
              <a:tabLst/>
              <a:defRPr/>
            </a:pPr>
            <a:r>
              <a:rPr lang="en-US" sz="2000" dirty="0" smtClean="0">
                <a:solidFill>
                  <a:schemeClr val="bg2">
                    <a:lumMod val="25000"/>
                  </a:schemeClr>
                </a:solidFill>
              </a:rPr>
              <a:t>Diagram Pie 2D </a:t>
            </a:r>
            <a:r>
              <a:rPr lang="en-US" sz="2000" dirty="0" err="1" smtClean="0">
                <a:solidFill>
                  <a:schemeClr val="bg2">
                    <a:lumMod val="25000"/>
                  </a:schemeClr>
                </a:solidFill>
              </a:rPr>
              <a:t>dengan</a:t>
            </a:r>
            <a:r>
              <a:rPr lang="en-US" sz="2000" dirty="0" smtClean="0">
                <a:solidFill>
                  <a:schemeClr val="bg2">
                    <a:lumMod val="25000"/>
                  </a:schemeClr>
                </a:solidFill>
              </a:rPr>
              <a:t> </a:t>
            </a:r>
            <a:r>
              <a:rPr lang="en-US" sz="2000" dirty="0" err="1" smtClean="0">
                <a:solidFill>
                  <a:schemeClr val="bg2">
                    <a:lumMod val="25000"/>
                  </a:schemeClr>
                </a:solidFill>
              </a:rPr>
              <a:t>huruf</a:t>
            </a:r>
            <a:r>
              <a:rPr lang="en-US" sz="2000" dirty="0" smtClean="0">
                <a:solidFill>
                  <a:schemeClr val="bg2">
                    <a:lumMod val="25000"/>
                  </a:schemeClr>
                </a:solidFill>
              </a:rPr>
              <a:t> TANPA </a:t>
            </a:r>
            <a:r>
              <a:rPr lang="en-US" sz="2000" dirty="0" err="1" smtClean="0">
                <a:solidFill>
                  <a:schemeClr val="bg2">
                    <a:lumMod val="25000"/>
                  </a:schemeClr>
                </a:solidFill>
              </a:rPr>
              <a:t>cetak</a:t>
            </a:r>
            <a:r>
              <a:rPr lang="en-US" sz="2000" dirty="0" smtClean="0">
                <a:solidFill>
                  <a:schemeClr val="bg2">
                    <a:lumMod val="25000"/>
                  </a:schemeClr>
                </a:solidFill>
              </a:rPr>
              <a:t> </a:t>
            </a:r>
            <a:r>
              <a:rPr lang="en-US" sz="2000" dirty="0" err="1" smtClean="0">
                <a:solidFill>
                  <a:schemeClr val="bg2">
                    <a:lumMod val="25000"/>
                  </a:schemeClr>
                </a:solidFill>
              </a:rPr>
              <a:t>tebal</a:t>
            </a:r>
            <a:r>
              <a:rPr lang="en-US" sz="2000" dirty="0" smtClean="0">
                <a:solidFill>
                  <a:schemeClr val="bg2">
                    <a:lumMod val="25000"/>
                  </a:schemeClr>
                </a:solidFill>
              </a:rPr>
              <a:t> </a:t>
            </a:r>
            <a:r>
              <a:rPr lang="en-US" sz="2000" dirty="0" err="1" smtClean="0">
                <a:solidFill>
                  <a:schemeClr val="bg2">
                    <a:lumMod val="25000"/>
                  </a:schemeClr>
                </a:solidFill>
              </a:rPr>
              <a:t>pada</a:t>
            </a:r>
            <a:r>
              <a:rPr lang="en-US" sz="2000" dirty="0" smtClean="0">
                <a:solidFill>
                  <a:schemeClr val="bg2">
                    <a:lumMod val="25000"/>
                  </a:schemeClr>
                </a:solidFill>
              </a:rPr>
              <a:t> </a:t>
            </a:r>
            <a:r>
              <a:rPr lang="en-US" sz="2000" dirty="0" err="1" smtClean="0">
                <a:solidFill>
                  <a:schemeClr val="bg2">
                    <a:lumMod val="25000"/>
                  </a:schemeClr>
                </a:solidFill>
              </a:rPr>
              <a:t>tulisan</a:t>
            </a:r>
            <a:r>
              <a:rPr lang="en-US" sz="2000" dirty="0" smtClean="0">
                <a:solidFill>
                  <a:schemeClr val="bg2">
                    <a:lumMod val="25000"/>
                  </a:schemeClr>
                </a:solidFill>
              </a:rPr>
              <a:t> </a:t>
            </a:r>
            <a:r>
              <a:rPr lang="en-US" sz="2000" dirty="0" err="1" smtClean="0">
                <a:solidFill>
                  <a:schemeClr val="bg2">
                    <a:lumMod val="25000"/>
                  </a:schemeClr>
                </a:solidFill>
              </a:rPr>
              <a:t>keterangan</a:t>
            </a:r>
            <a:r>
              <a:rPr lang="en-US" sz="2000" dirty="0" smtClean="0">
                <a:solidFill>
                  <a:schemeClr val="bg2">
                    <a:lumMod val="25000"/>
                  </a:schemeClr>
                </a:solidFill>
              </a:rPr>
              <a:t> yang </a:t>
            </a:r>
            <a:r>
              <a:rPr lang="en-US" sz="2000" dirty="0" err="1" smtClean="0">
                <a:solidFill>
                  <a:schemeClr val="bg2">
                    <a:lumMod val="25000"/>
                  </a:schemeClr>
                </a:solidFill>
              </a:rPr>
              <a:t>ada</a:t>
            </a:r>
            <a:r>
              <a:rPr lang="en-US" sz="2000" dirty="0" smtClean="0">
                <a:solidFill>
                  <a:schemeClr val="bg2">
                    <a:lumMod val="25000"/>
                  </a:schemeClr>
                </a:solidFill>
              </a:rPr>
              <a:t> </a:t>
            </a:r>
            <a:r>
              <a:rPr lang="en-US" sz="2000" dirty="0" err="1" smtClean="0">
                <a:solidFill>
                  <a:schemeClr val="bg2">
                    <a:lumMod val="25000"/>
                  </a:schemeClr>
                </a:solidFill>
              </a:rPr>
              <a:t>di</a:t>
            </a:r>
            <a:r>
              <a:rPr lang="en-US" sz="2000" dirty="0" smtClean="0">
                <a:solidFill>
                  <a:schemeClr val="bg2">
                    <a:lumMod val="25000"/>
                  </a:schemeClr>
                </a:solidFill>
              </a:rPr>
              <a:t> </a:t>
            </a:r>
            <a:r>
              <a:rPr lang="en-US" sz="2000" dirty="0" err="1" smtClean="0">
                <a:solidFill>
                  <a:schemeClr val="bg2">
                    <a:lumMod val="25000"/>
                  </a:schemeClr>
                </a:solidFill>
              </a:rPr>
              <a:t>gambar</a:t>
            </a:r>
            <a:endParaRPr lang="en-US" sz="2000" dirty="0" smtClean="0">
              <a:solidFill>
                <a:schemeClr val="bg2">
                  <a:lumMod val="25000"/>
                </a:schemeClr>
              </a:solidFill>
            </a:endParaRPr>
          </a:p>
        </p:txBody>
      </p:sp>
      <p:pic>
        <p:nvPicPr>
          <p:cNvPr id="9" name="Picture 2" descr="D:\DTY_PROJECTS\2019_Digital Talent\Matplotlib - extract iamge\DV0101EN - Introduction to Data Visualization 436 - YouTube (5-24-2019 11-42-58 AM)\DV0101EN - Introduction to Data Visualization 436 - YouTube 194.jpg"/>
          <p:cNvPicPr>
            <a:picLocks noChangeAspect="1" noChangeArrowheads="1"/>
          </p:cNvPicPr>
          <p:nvPr/>
        </p:nvPicPr>
        <p:blipFill>
          <a:blip r:embed="rId3"/>
          <a:srcRect l="30964" t="30875" r="34836" b="20943"/>
          <a:stretch>
            <a:fillRect/>
          </a:stretch>
        </p:blipFill>
        <p:spPr bwMode="auto">
          <a:xfrm>
            <a:off x="4571999" y="2427889"/>
            <a:ext cx="4327634" cy="3429446"/>
          </a:xfrm>
          <a:prstGeom prst="rect">
            <a:avLst/>
          </a:prstGeom>
          <a:noFill/>
        </p:spPr>
      </p:pic>
      <p:pic>
        <p:nvPicPr>
          <p:cNvPr id="11" name="Picture 2" descr="D:\DTY_PROJECTS\2019_Digital Talent\Matplotlib - extract iamge\DV0101EN - Introduction to Data Visualization 436 - YouTube (5-24-2019 11-42-58 AM)\DV0101EN - Introduction to Data Visualization 436 - YouTube 191.jpg"/>
          <p:cNvPicPr>
            <a:picLocks noChangeAspect="1" noChangeArrowheads="1"/>
          </p:cNvPicPr>
          <p:nvPr/>
        </p:nvPicPr>
        <p:blipFill>
          <a:blip r:embed="rId4"/>
          <a:srcRect l="30970" t="30593" r="35213" b="20348"/>
          <a:stretch>
            <a:fillRect/>
          </a:stretch>
        </p:blipFill>
        <p:spPr bwMode="auto">
          <a:xfrm>
            <a:off x="646390" y="2869320"/>
            <a:ext cx="3326521" cy="2714567"/>
          </a:xfrm>
          <a:prstGeom prst="rect">
            <a:avLst/>
          </a:prstGeom>
          <a:noFill/>
        </p:spPr>
      </p:pic>
      <p:sp>
        <p:nvSpPr>
          <p:cNvPr id="12" name="Rectangle 11"/>
          <p:cNvSpPr/>
          <p:nvPr/>
        </p:nvSpPr>
        <p:spPr>
          <a:xfrm>
            <a:off x="740983" y="5833238"/>
            <a:ext cx="3279228" cy="3941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smtClean="0"/>
              <a:t>Huruf</a:t>
            </a:r>
            <a:r>
              <a:rPr lang="en-US" b="1" dirty="0" smtClean="0"/>
              <a:t> </a:t>
            </a:r>
            <a:r>
              <a:rPr lang="en-US" b="1" dirty="0" err="1" smtClean="0"/>
              <a:t>cetak</a:t>
            </a:r>
            <a:r>
              <a:rPr lang="en-US" b="1" dirty="0" smtClean="0"/>
              <a:t> </a:t>
            </a:r>
            <a:r>
              <a:rPr lang="en-US" b="1" dirty="0" err="1" smtClean="0"/>
              <a:t>tebal</a:t>
            </a:r>
            <a:endParaRPr lang="en-US" b="1" dirty="0"/>
          </a:p>
        </p:txBody>
      </p:sp>
      <p:sp>
        <p:nvSpPr>
          <p:cNvPr id="13" name="Oval 12"/>
          <p:cNvSpPr/>
          <p:nvPr/>
        </p:nvSpPr>
        <p:spPr>
          <a:xfrm>
            <a:off x="646389" y="3294995"/>
            <a:ext cx="599088" cy="1907628"/>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582513" y="3100553"/>
            <a:ext cx="730466" cy="2165129"/>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14501" y="5843748"/>
            <a:ext cx="3279228" cy="3941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t>TANPA </a:t>
            </a:r>
            <a:r>
              <a:rPr lang="en-US" b="1" dirty="0" err="1" smtClean="0"/>
              <a:t>cetak</a:t>
            </a:r>
            <a:r>
              <a:rPr lang="en-US" b="1" dirty="0" smtClean="0"/>
              <a:t> </a:t>
            </a:r>
            <a:r>
              <a:rPr lang="en-US" b="1" dirty="0" err="1" smtClean="0"/>
              <a:t>tebal</a:t>
            </a:r>
            <a:endParaRPr lang="en-US" b="1" dirty="0"/>
          </a:p>
        </p:txBody>
      </p:sp>
      <p:cxnSp>
        <p:nvCxnSpPr>
          <p:cNvPr id="17" name="Straight Arrow Connector 16"/>
          <p:cNvCxnSpPr/>
          <p:nvPr/>
        </p:nvCxnSpPr>
        <p:spPr>
          <a:xfrm rot="16200000" flipV="1">
            <a:off x="1095704" y="5194738"/>
            <a:ext cx="488731" cy="346842"/>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V="1">
            <a:off x="5044966" y="5391806"/>
            <a:ext cx="520262" cy="236483"/>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Pendahuluan</a:t>
            </a:r>
            <a:r>
              <a:rPr lang="en-US" dirty="0" smtClean="0"/>
              <a:t>: </a:t>
            </a:r>
            <a:r>
              <a:rPr lang="en-US" dirty="0" err="1" smtClean="0"/>
              <a:t>Visualisasi</a:t>
            </a:r>
            <a:r>
              <a:rPr lang="en-US" dirty="0" smtClean="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14</a:t>
            </a:fld>
            <a:endParaRPr lang="id-ID" dirty="0"/>
          </a:p>
        </p:txBody>
      </p:sp>
      <p:sp>
        <p:nvSpPr>
          <p:cNvPr id="8" name="Content Placeholder 6"/>
          <p:cNvSpPr txBox="1">
            <a:spLocks/>
          </p:cNvSpPr>
          <p:nvPr/>
        </p:nvSpPr>
        <p:spPr>
          <a:xfrm>
            <a:off x="155851" y="1634363"/>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smtClean="0">
                <a:solidFill>
                  <a:schemeClr val="bg2">
                    <a:lumMod val="25000"/>
                  </a:schemeClr>
                </a:solidFill>
              </a:rPr>
              <a:t>Contoh</a:t>
            </a:r>
            <a:r>
              <a:rPr lang="en-US" sz="2000" u="sng" dirty="0" smtClean="0">
                <a:solidFill>
                  <a:schemeClr val="bg2">
                    <a:lumMod val="25000"/>
                  </a:schemeClr>
                </a:solidFill>
              </a:rPr>
              <a:t> ke-9:</a:t>
            </a:r>
          </a:p>
          <a:p>
            <a:pPr marL="457200" marR="0" lvl="0" indent="-457200" algn="l" defTabSz="914400" rtl="0" eaLnBrk="1" fontAlgn="auto" latinLnBrk="0" hangingPunct="1">
              <a:lnSpc>
                <a:spcPct val="100000"/>
              </a:lnSpc>
              <a:spcBef>
                <a:spcPts val="1000"/>
              </a:spcBef>
              <a:spcAft>
                <a:spcPts val="0"/>
              </a:spcAft>
              <a:buClrTx/>
              <a:buSzTx/>
              <a:tabLst/>
              <a:defRPr/>
            </a:pPr>
            <a:r>
              <a:rPr lang="en-US" sz="2000" dirty="0" err="1" smtClean="0">
                <a:solidFill>
                  <a:schemeClr val="bg2">
                    <a:lumMod val="25000"/>
                  </a:schemeClr>
                </a:solidFill>
              </a:rPr>
              <a:t>Diagam</a:t>
            </a:r>
            <a:r>
              <a:rPr lang="en-US" sz="2000" dirty="0" smtClean="0">
                <a:solidFill>
                  <a:schemeClr val="bg2">
                    <a:lumMod val="25000"/>
                  </a:schemeClr>
                </a:solidFill>
              </a:rPr>
              <a:t> pie 2D </a:t>
            </a:r>
            <a:r>
              <a:rPr lang="en-US" sz="2000" dirty="0" err="1" smtClean="0">
                <a:solidFill>
                  <a:schemeClr val="bg2">
                    <a:lumMod val="25000"/>
                  </a:schemeClr>
                </a:solidFill>
              </a:rPr>
              <a:t>dapat</a:t>
            </a:r>
            <a:r>
              <a:rPr lang="en-US" sz="2000" dirty="0" smtClean="0">
                <a:solidFill>
                  <a:schemeClr val="bg2">
                    <a:lumMod val="25000"/>
                  </a:schemeClr>
                </a:solidFill>
              </a:rPr>
              <a:t> </a:t>
            </a:r>
            <a:r>
              <a:rPr lang="en-US" sz="2000" dirty="0" err="1" smtClean="0">
                <a:solidFill>
                  <a:schemeClr val="bg2">
                    <a:lumMod val="25000"/>
                  </a:schemeClr>
                </a:solidFill>
              </a:rPr>
              <a:t>dimeminimalkan</a:t>
            </a:r>
            <a:r>
              <a:rPr lang="en-US" sz="2000" dirty="0" smtClean="0">
                <a:solidFill>
                  <a:schemeClr val="bg2">
                    <a:lumMod val="25000"/>
                  </a:schemeClr>
                </a:solidFill>
              </a:rPr>
              <a:t> </a:t>
            </a:r>
            <a:r>
              <a:rPr lang="en-US" sz="2000" dirty="0" err="1" smtClean="0">
                <a:solidFill>
                  <a:schemeClr val="bg2">
                    <a:lumMod val="25000"/>
                  </a:schemeClr>
                </a:solidFill>
              </a:rPr>
              <a:t>warna</a:t>
            </a:r>
            <a:r>
              <a:rPr lang="en-US" sz="2000" dirty="0" smtClean="0">
                <a:solidFill>
                  <a:schemeClr val="bg2">
                    <a:lumMod val="25000"/>
                  </a:schemeClr>
                </a:solidFill>
              </a:rPr>
              <a:t> yang </a:t>
            </a:r>
            <a:r>
              <a:rPr lang="en-US" sz="2000" dirty="0" err="1" smtClean="0">
                <a:solidFill>
                  <a:schemeClr val="bg2">
                    <a:lumMod val="25000"/>
                  </a:schemeClr>
                </a:solidFill>
              </a:rPr>
              <a:t>ada</a:t>
            </a:r>
            <a:r>
              <a:rPr lang="en-US" sz="2000" dirty="0" smtClean="0">
                <a:solidFill>
                  <a:schemeClr val="bg2">
                    <a:lumMod val="25000"/>
                  </a:schemeClr>
                </a:solidFill>
              </a:rPr>
              <a:t> </a:t>
            </a:r>
            <a:r>
              <a:rPr lang="en-US" sz="2000" dirty="0" err="1" smtClean="0">
                <a:solidFill>
                  <a:schemeClr val="bg2">
                    <a:lumMod val="25000"/>
                  </a:schemeClr>
                </a:solidFill>
              </a:rPr>
              <a:t>di</a:t>
            </a:r>
            <a:r>
              <a:rPr lang="en-US" sz="2000" dirty="0" smtClean="0">
                <a:solidFill>
                  <a:schemeClr val="bg2">
                    <a:lumMod val="25000"/>
                  </a:schemeClr>
                </a:solidFill>
              </a:rPr>
              <a:t> </a:t>
            </a:r>
            <a:r>
              <a:rPr lang="en-US" sz="2000" dirty="0" err="1" smtClean="0">
                <a:solidFill>
                  <a:schemeClr val="bg2">
                    <a:lumMod val="25000"/>
                  </a:schemeClr>
                </a:solidFill>
              </a:rPr>
              <a:t>gambar</a:t>
            </a:r>
            <a:r>
              <a:rPr lang="en-US" sz="2000" dirty="0" smtClean="0">
                <a:solidFill>
                  <a:schemeClr val="bg2">
                    <a:lumMod val="25000"/>
                  </a:schemeClr>
                </a:solidFill>
              </a:rPr>
              <a:t>.</a:t>
            </a:r>
          </a:p>
        </p:txBody>
      </p:sp>
      <p:pic>
        <p:nvPicPr>
          <p:cNvPr id="10" name="Picture 2" descr="D:\DTY_PROJECTS\2019_Digital Talent\Matplotlib - extract iamge\DV0101EN - Introduction to Data Visualization 436 - YouTube (5-24-2019 11-42-58 AM)\DV0101EN - Introduction to Data Visualization 436 - YouTube 198.jpg"/>
          <p:cNvPicPr>
            <a:picLocks noChangeAspect="1" noChangeArrowheads="1"/>
          </p:cNvPicPr>
          <p:nvPr/>
        </p:nvPicPr>
        <p:blipFill>
          <a:blip r:embed="rId3"/>
          <a:srcRect l="30469" t="29680" r="34327" b="20595"/>
          <a:stretch>
            <a:fillRect/>
          </a:stretch>
        </p:blipFill>
        <p:spPr bwMode="auto">
          <a:xfrm>
            <a:off x="457199" y="2538248"/>
            <a:ext cx="4603532" cy="3657602"/>
          </a:xfrm>
          <a:prstGeom prst="rect">
            <a:avLst/>
          </a:prstGeom>
          <a:noFill/>
        </p:spPr>
      </p:pic>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Pendahuluan</a:t>
            </a:r>
            <a:r>
              <a:rPr lang="en-US" dirty="0" smtClean="0"/>
              <a:t>: </a:t>
            </a:r>
            <a:r>
              <a:rPr lang="en-US" dirty="0" err="1" smtClean="0"/>
              <a:t>Visualisasi</a:t>
            </a:r>
            <a:r>
              <a:rPr lang="en-US" dirty="0" smtClean="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15</a:t>
            </a:fld>
            <a:endParaRPr lang="id-ID" dirty="0"/>
          </a:p>
        </p:txBody>
      </p:sp>
      <p:sp>
        <p:nvSpPr>
          <p:cNvPr id="8" name="Content Placeholder 6"/>
          <p:cNvSpPr txBox="1">
            <a:spLocks/>
          </p:cNvSpPr>
          <p:nvPr/>
        </p:nvSpPr>
        <p:spPr>
          <a:xfrm>
            <a:off x="155851" y="1634363"/>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smtClean="0">
                <a:solidFill>
                  <a:schemeClr val="bg2">
                    <a:lumMod val="25000"/>
                  </a:schemeClr>
                </a:solidFill>
              </a:rPr>
              <a:t>Contoh</a:t>
            </a:r>
            <a:r>
              <a:rPr lang="en-US" sz="2000" u="sng" dirty="0" smtClean="0">
                <a:solidFill>
                  <a:schemeClr val="bg2">
                    <a:lumMod val="25000"/>
                  </a:schemeClr>
                </a:solidFill>
              </a:rPr>
              <a:t> ke-10:</a:t>
            </a:r>
          </a:p>
          <a:p>
            <a:pPr marL="457200" marR="0" lvl="0" indent="-457200" algn="l" defTabSz="914400" rtl="0" eaLnBrk="1" fontAlgn="auto" latinLnBrk="0" hangingPunct="1">
              <a:lnSpc>
                <a:spcPct val="100000"/>
              </a:lnSpc>
              <a:spcBef>
                <a:spcPts val="1000"/>
              </a:spcBef>
              <a:spcAft>
                <a:spcPts val="0"/>
              </a:spcAft>
              <a:buClrTx/>
              <a:buSzTx/>
              <a:tabLst/>
              <a:defRPr/>
            </a:pPr>
            <a:r>
              <a:rPr lang="en-US" sz="2000" dirty="0" smtClean="0">
                <a:solidFill>
                  <a:schemeClr val="bg2">
                    <a:lumMod val="25000"/>
                  </a:schemeClr>
                </a:solidFill>
              </a:rPr>
              <a:t>Diagram TANPA </a:t>
            </a:r>
            <a:r>
              <a:rPr lang="en-US" sz="2000" dirty="0" err="1" smtClean="0">
                <a:solidFill>
                  <a:schemeClr val="bg2">
                    <a:lumMod val="25000"/>
                  </a:schemeClr>
                </a:solidFill>
              </a:rPr>
              <a:t>irisan</a:t>
            </a:r>
            <a:r>
              <a:rPr lang="en-US" sz="2000" dirty="0" smtClean="0">
                <a:solidFill>
                  <a:schemeClr val="bg2">
                    <a:lumMod val="25000"/>
                  </a:schemeClr>
                </a:solidFill>
              </a:rPr>
              <a:t> (diagram </a:t>
            </a:r>
            <a:r>
              <a:rPr lang="en-US" sz="2000" dirty="0" err="1" smtClean="0">
                <a:solidFill>
                  <a:schemeClr val="bg2">
                    <a:lumMod val="25000"/>
                  </a:schemeClr>
                </a:solidFill>
              </a:rPr>
              <a:t>dalam</a:t>
            </a:r>
            <a:r>
              <a:rPr lang="en-US" sz="2000" dirty="0" smtClean="0">
                <a:solidFill>
                  <a:schemeClr val="bg2">
                    <a:lumMod val="25000"/>
                  </a:schemeClr>
                </a:solidFill>
              </a:rPr>
              <a:t> </a:t>
            </a:r>
            <a:r>
              <a:rPr lang="en-US" sz="2000" dirty="0" err="1" smtClean="0">
                <a:solidFill>
                  <a:schemeClr val="bg2">
                    <a:lumMod val="25000"/>
                  </a:schemeClr>
                </a:solidFill>
              </a:rPr>
              <a:t>bentuk</a:t>
            </a:r>
            <a:r>
              <a:rPr lang="en-US" sz="2000" dirty="0" smtClean="0">
                <a:solidFill>
                  <a:schemeClr val="bg2">
                    <a:lumMod val="25000"/>
                  </a:schemeClr>
                </a:solidFill>
              </a:rPr>
              <a:t> lines/</a:t>
            </a:r>
            <a:r>
              <a:rPr lang="en-US" sz="2000" dirty="0" err="1" smtClean="0">
                <a:solidFill>
                  <a:schemeClr val="bg2">
                    <a:lumMod val="25000"/>
                  </a:schemeClr>
                </a:solidFill>
              </a:rPr>
              <a:t>garis</a:t>
            </a:r>
            <a:r>
              <a:rPr lang="en-US" sz="2000" dirty="0" smtClean="0">
                <a:solidFill>
                  <a:schemeClr val="bg2">
                    <a:lumMod val="25000"/>
                  </a:schemeClr>
                </a:solidFill>
              </a:rPr>
              <a:t>)</a:t>
            </a:r>
          </a:p>
        </p:txBody>
      </p:sp>
      <p:pic>
        <p:nvPicPr>
          <p:cNvPr id="9" name="Picture 2" descr="D:\DTY_PROJECTS\2019_Digital Talent\Matplotlib - extract iamge\DV0101EN - Introduction to Data Visualization 436 - YouTube (5-24-2019 11-42-58 AM)\DV0101EN - Introduction to Data Visualization 436 - YouTube 202.jpg"/>
          <p:cNvPicPr>
            <a:picLocks noChangeAspect="1" noChangeArrowheads="1"/>
          </p:cNvPicPr>
          <p:nvPr/>
        </p:nvPicPr>
        <p:blipFill>
          <a:blip r:embed="rId3"/>
          <a:srcRect l="29323" t="30485" r="38074" b="25544"/>
          <a:stretch>
            <a:fillRect/>
          </a:stretch>
        </p:blipFill>
        <p:spPr bwMode="auto">
          <a:xfrm>
            <a:off x="1340068" y="2585544"/>
            <a:ext cx="4808484" cy="3647815"/>
          </a:xfrm>
          <a:prstGeom prst="rect">
            <a:avLst/>
          </a:prstGeom>
          <a:noFill/>
        </p:spPr>
      </p:pic>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Pendahuluan</a:t>
            </a:r>
            <a:r>
              <a:rPr lang="en-US" dirty="0" smtClean="0"/>
              <a:t>: </a:t>
            </a:r>
            <a:r>
              <a:rPr lang="en-US" dirty="0" err="1" smtClean="0"/>
              <a:t>Visualisasi</a:t>
            </a:r>
            <a:r>
              <a:rPr lang="en-US" dirty="0" smtClean="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16</a:t>
            </a:fld>
            <a:endParaRPr lang="id-ID" dirty="0"/>
          </a:p>
        </p:txBody>
      </p:sp>
      <p:sp>
        <p:nvSpPr>
          <p:cNvPr id="8" name="Content Placeholder 6"/>
          <p:cNvSpPr txBox="1">
            <a:spLocks/>
          </p:cNvSpPr>
          <p:nvPr/>
        </p:nvSpPr>
        <p:spPr>
          <a:xfrm>
            <a:off x="155851" y="1634363"/>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smtClean="0">
                <a:solidFill>
                  <a:schemeClr val="bg2">
                    <a:lumMod val="25000"/>
                  </a:schemeClr>
                </a:solidFill>
              </a:rPr>
              <a:t>Contoh</a:t>
            </a:r>
            <a:r>
              <a:rPr lang="en-US" sz="2000" u="sng" dirty="0" smtClean="0">
                <a:solidFill>
                  <a:schemeClr val="bg2">
                    <a:lumMod val="25000"/>
                  </a:schemeClr>
                </a:solidFill>
              </a:rPr>
              <a:t> ke-11:</a:t>
            </a:r>
          </a:p>
          <a:p>
            <a:pPr marL="457200" marR="0" lvl="0" indent="-457200" algn="l" defTabSz="914400" rtl="0" eaLnBrk="1" fontAlgn="auto" latinLnBrk="0" hangingPunct="1">
              <a:lnSpc>
                <a:spcPct val="100000"/>
              </a:lnSpc>
              <a:spcBef>
                <a:spcPts val="1000"/>
              </a:spcBef>
              <a:spcAft>
                <a:spcPts val="0"/>
              </a:spcAft>
              <a:buClrTx/>
              <a:buSzTx/>
              <a:tabLst/>
              <a:defRPr/>
            </a:pPr>
            <a:r>
              <a:rPr lang="en-US" sz="2000" dirty="0" smtClean="0">
                <a:solidFill>
                  <a:schemeClr val="bg2">
                    <a:lumMod val="25000"/>
                  </a:schemeClr>
                </a:solidFill>
              </a:rPr>
              <a:t>Diagram lines/</a:t>
            </a:r>
            <a:r>
              <a:rPr lang="en-US" sz="2000" dirty="0" err="1" smtClean="0">
                <a:solidFill>
                  <a:schemeClr val="bg2">
                    <a:lumMod val="25000"/>
                  </a:schemeClr>
                </a:solidFill>
              </a:rPr>
              <a:t>garis</a:t>
            </a:r>
            <a:r>
              <a:rPr lang="en-US" sz="2000" dirty="0" smtClean="0">
                <a:solidFill>
                  <a:schemeClr val="bg2">
                    <a:lumMod val="25000"/>
                  </a:schemeClr>
                </a:solidFill>
              </a:rPr>
              <a:t> </a:t>
            </a:r>
            <a:r>
              <a:rPr lang="en-US" sz="2000" dirty="0" err="1" smtClean="0">
                <a:solidFill>
                  <a:schemeClr val="bg2">
                    <a:lumMod val="25000"/>
                  </a:schemeClr>
                </a:solidFill>
              </a:rPr>
              <a:t>dapat</a:t>
            </a:r>
            <a:r>
              <a:rPr lang="en-US" sz="2000" dirty="0" smtClean="0">
                <a:solidFill>
                  <a:schemeClr val="bg2">
                    <a:lumMod val="25000"/>
                  </a:schemeClr>
                </a:solidFill>
              </a:rPr>
              <a:t> </a:t>
            </a:r>
            <a:r>
              <a:rPr lang="en-US" sz="2000" dirty="0" err="1" smtClean="0">
                <a:solidFill>
                  <a:schemeClr val="bg2">
                    <a:lumMod val="25000"/>
                  </a:schemeClr>
                </a:solidFill>
              </a:rPr>
              <a:t>dibuat</a:t>
            </a:r>
            <a:r>
              <a:rPr lang="en-US" sz="2000" dirty="0" smtClean="0">
                <a:solidFill>
                  <a:schemeClr val="bg2">
                    <a:lumMod val="25000"/>
                  </a:schemeClr>
                </a:solidFill>
              </a:rPr>
              <a:t> </a:t>
            </a:r>
            <a:r>
              <a:rPr lang="en-US" sz="2000" dirty="0" err="1" smtClean="0">
                <a:solidFill>
                  <a:schemeClr val="bg2">
                    <a:lumMod val="25000"/>
                  </a:schemeClr>
                </a:solidFill>
              </a:rPr>
              <a:t>dengan</a:t>
            </a:r>
            <a:r>
              <a:rPr lang="en-US" sz="2000" dirty="0" smtClean="0">
                <a:solidFill>
                  <a:schemeClr val="bg2">
                    <a:lumMod val="25000"/>
                  </a:schemeClr>
                </a:solidFill>
              </a:rPr>
              <a:t> </a:t>
            </a:r>
            <a:r>
              <a:rPr lang="en-US" sz="2000" dirty="0" err="1" smtClean="0">
                <a:solidFill>
                  <a:schemeClr val="bg2">
                    <a:lumMod val="25000"/>
                  </a:schemeClr>
                </a:solidFill>
              </a:rPr>
              <a:t>garis</a:t>
            </a:r>
            <a:r>
              <a:rPr lang="en-US" sz="2000" dirty="0" smtClean="0">
                <a:solidFill>
                  <a:schemeClr val="bg2">
                    <a:lumMod val="25000"/>
                  </a:schemeClr>
                </a:solidFill>
              </a:rPr>
              <a:t> </a:t>
            </a:r>
            <a:r>
              <a:rPr lang="en-US" sz="2000" dirty="0" err="1" smtClean="0">
                <a:solidFill>
                  <a:schemeClr val="bg2">
                    <a:lumMod val="25000"/>
                  </a:schemeClr>
                </a:solidFill>
              </a:rPr>
              <a:t>tipis</a:t>
            </a:r>
            <a:r>
              <a:rPr lang="en-US" sz="2000" dirty="0" smtClean="0">
                <a:solidFill>
                  <a:schemeClr val="bg2">
                    <a:lumMod val="25000"/>
                  </a:schemeClr>
                </a:solidFill>
              </a:rPr>
              <a:t> </a:t>
            </a:r>
            <a:r>
              <a:rPr lang="en-US" sz="2000" dirty="0" err="1" smtClean="0">
                <a:solidFill>
                  <a:schemeClr val="bg2">
                    <a:lumMod val="25000"/>
                  </a:schemeClr>
                </a:solidFill>
              </a:rPr>
              <a:t>maupun</a:t>
            </a:r>
            <a:r>
              <a:rPr lang="en-US" sz="2000" dirty="0" smtClean="0">
                <a:solidFill>
                  <a:schemeClr val="bg2">
                    <a:lumMod val="25000"/>
                  </a:schemeClr>
                </a:solidFill>
              </a:rPr>
              <a:t> </a:t>
            </a:r>
            <a:r>
              <a:rPr lang="en-US" sz="2000" dirty="0" err="1" smtClean="0">
                <a:solidFill>
                  <a:schemeClr val="bg2">
                    <a:lumMod val="25000"/>
                  </a:schemeClr>
                </a:solidFill>
              </a:rPr>
              <a:t>garis</a:t>
            </a:r>
            <a:r>
              <a:rPr lang="en-US" sz="2000" dirty="0" smtClean="0">
                <a:solidFill>
                  <a:schemeClr val="bg2">
                    <a:lumMod val="25000"/>
                  </a:schemeClr>
                </a:solidFill>
              </a:rPr>
              <a:t> </a:t>
            </a:r>
            <a:r>
              <a:rPr lang="en-US" sz="2000" dirty="0" err="1" smtClean="0">
                <a:solidFill>
                  <a:schemeClr val="bg2">
                    <a:lumMod val="25000"/>
                  </a:schemeClr>
                </a:solidFill>
              </a:rPr>
              <a:t>tebal</a:t>
            </a:r>
            <a:r>
              <a:rPr lang="en-US" sz="2000" dirty="0" smtClean="0">
                <a:solidFill>
                  <a:schemeClr val="bg2">
                    <a:lumMod val="25000"/>
                  </a:schemeClr>
                </a:solidFill>
              </a:rPr>
              <a:t>.</a:t>
            </a:r>
          </a:p>
        </p:txBody>
      </p:sp>
      <p:pic>
        <p:nvPicPr>
          <p:cNvPr id="10" name="Picture 2" descr="D:\DTY_PROJECTS\2019_Digital Talent\Matplotlib - extract iamge\DV0101EN - Introduction to Data Visualization 436 - YouTube (5-24-2019 11-42-58 AM)\DV0101EN - Introduction to Data Visualization 436 - YouTube 213.jpg"/>
          <p:cNvPicPr>
            <a:picLocks noChangeAspect="1" noChangeArrowheads="1"/>
          </p:cNvPicPr>
          <p:nvPr/>
        </p:nvPicPr>
        <p:blipFill>
          <a:blip r:embed="rId3"/>
          <a:srcRect l="31534" t="31669" r="37837" b="26858"/>
          <a:stretch>
            <a:fillRect/>
          </a:stretch>
        </p:blipFill>
        <p:spPr bwMode="auto">
          <a:xfrm>
            <a:off x="4792740" y="2427887"/>
            <a:ext cx="3725810" cy="2837793"/>
          </a:xfrm>
          <a:prstGeom prst="rect">
            <a:avLst/>
          </a:prstGeom>
          <a:noFill/>
        </p:spPr>
      </p:pic>
      <p:pic>
        <p:nvPicPr>
          <p:cNvPr id="11" name="Picture 2" descr="D:\DTY_PROJECTS\2019_Digital Talent\Matplotlib - extract iamge\DV0101EN - Introduction to Data Visualization 436 - YouTube (5-24-2019 11-42-58 AM)\DV0101EN - Introduction to Data Visualization 436 - YouTube 202.jpg"/>
          <p:cNvPicPr>
            <a:picLocks noChangeAspect="1" noChangeArrowheads="1"/>
          </p:cNvPicPr>
          <p:nvPr/>
        </p:nvPicPr>
        <p:blipFill>
          <a:blip r:embed="rId4"/>
          <a:srcRect l="29323" t="30485" r="38074" b="25544"/>
          <a:stretch>
            <a:fillRect/>
          </a:stretch>
        </p:blipFill>
        <p:spPr bwMode="auto">
          <a:xfrm>
            <a:off x="331086" y="2317523"/>
            <a:ext cx="3815255" cy="2894331"/>
          </a:xfrm>
          <a:prstGeom prst="rect">
            <a:avLst/>
          </a:prstGeom>
          <a:noFill/>
        </p:spPr>
      </p:pic>
      <p:sp>
        <p:nvSpPr>
          <p:cNvPr id="12" name="Rectangle 11"/>
          <p:cNvSpPr/>
          <p:nvPr/>
        </p:nvSpPr>
        <p:spPr>
          <a:xfrm>
            <a:off x="1056303" y="5785940"/>
            <a:ext cx="2254465" cy="3941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smtClean="0"/>
              <a:t>Garis</a:t>
            </a:r>
            <a:r>
              <a:rPr lang="en-US" b="1" dirty="0" smtClean="0"/>
              <a:t> </a:t>
            </a:r>
            <a:r>
              <a:rPr lang="en-US" b="1" dirty="0" err="1" smtClean="0"/>
              <a:t>Tipis</a:t>
            </a:r>
            <a:endParaRPr lang="en-US" b="1" dirty="0"/>
          </a:p>
        </p:txBody>
      </p:sp>
      <p:sp>
        <p:nvSpPr>
          <p:cNvPr id="13" name="Rectangle 12"/>
          <p:cNvSpPr/>
          <p:nvPr/>
        </p:nvSpPr>
        <p:spPr>
          <a:xfrm>
            <a:off x="5370790" y="5717624"/>
            <a:ext cx="2254465" cy="3941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smtClean="0"/>
              <a:t>Garis</a:t>
            </a:r>
            <a:r>
              <a:rPr lang="en-US" b="1" dirty="0" smtClean="0"/>
              <a:t> </a:t>
            </a:r>
            <a:r>
              <a:rPr lang="en-US" b="1" dirty="0" err="1" smtClean="0"/>
              <a:t>Tebal</a:t>
            </a:r>
            <a:endParaRPr lang="en-US" b="1" dirty="0"/>
          </a:p>
        </p:txBody>
      </p:sp>
      <p:cxnSp>
        <p:nvCxnSpPr>
          <p:cNvPr id="15" name="Straight Arrow Connector 14"/>
          <p:cNvCxnSpPr/>
          <p:nvPr/>
        </p:nvCxnSpPr>
        <p:spPr>
          <a:xfrm rot="16200000" flipV="1">
            <a:off x="1379483" y="5210503"/>
            <a:ext cx="725214" cy="173421"/>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H="1" flipV="1">
            <a:off x="5683469" y="5352394"/>
            <a:ext cx="472965" cy="4729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Pendahuluan</a:t>
            </a:r>
            <a:r>
              <a:rPr lang="en-US" dirty="0" smtClean="0"/>
              <a:t>: </a:t>
            </a:r>
            <a:r>
              <a:rPr lang="en-US" dirty="0" err="1" smtClean="0"/>
              <a:t>Visualisasi</a:t>
            </a:r>
            <a:r>
              <a:rPr lang="en-US" dirty="0" smtClean="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17</a:t>
            </a:fld>
            <a:endParaRPr lang="id-ID" dirty="0"/>
          </a:p>
        </p:txBody>
      </p:sp>
      <p:sp>
        <p:nvSpPr>
          <p:cNvPr id="8" name="Content Placeholder 6"/>
          <p:cNvSpPr txBox="1">
            <a:spLocks/>
          </p:cNvSpPr>
          <p:nvPr/>
        </p:nvSpPr>
        <p:spPr>
          <a:xfrm>
            <a:off x="155851" y="1634363"/>
            <a:ext cx="8814723" cy="998478"/>
          </a:xfrm>
          <a:prstGeom prst="rect">
            <a:avLst/>
          </a:prstGeom>
        </p:spPr>
        <p:txBody>
          <a:bodyPr vert="horz" lIns="91440" tIns="45720" rIns="91440" bIns="45720" rtlCol="0" anchor="ctr">
            <a:normAutofit fontScale="925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smtClean="0">
                <a:solidFill>
                  <a:schemeClr val="bg2">
                    <a:lumMod val="25000"/>
                  </a:schemeClr>
                </a:solidFill>
              </a:rPr>
              <a:t>Contoh</a:t>
            </a:r>
            <a:r>
              <a:rPr lang="en-US" sz="2000" u="sng" dirty="0" smtClean="0">
                <a:solidFill>
                  <a:schemeClr val="bg2">
                    <a:lumMod val="25000"/>
                  </a:schemeClr>
                </a:solidFill>
              </a:rPr>
              <a:t> ke-12:</a:t>
            </a:r>
          </a:p>
          <a:p>
            <a:pPr marR="0" lvl="0" algn="l" defTabSz="914400" rtl="0" eaLnBrk="1" fontAlgn="auto" latinLnBrk="0" hangingPunct="1">
              <a:lnSpc>
                <a:spcPct val="100000"/>
              </a:lnSpc>
              <a:spcBef>
                <a:spcPts val="1000"/>
              </a:spcBef>
              <a:spcAft>
                <a:spcPts val="0"/>
              </a:spcAft>
              <a:buClrTx/>
              <a:buSzTx/>
              <a:tabLst/>
              <a:defRPr/>
            </a:pPr>
            <a:r>
              <a:rPr lang="en-US" sz="2000" dirty="0" smtClean="0">
                <a:solidFill>
                  <a:schemeClr val="bg2">
                    <a:lumMod val="25000"/>
                  </a:schemeClr>
                </a:solidFill>
              </a:rPr>
              <a:t>Diagram lines/</a:t>
            </a:r>
            <a:r>
              <a:rPr lang="en-US" sz="2000" dirty="0" err="1" smtClean="0">
                <a:solidFill>
                  <a:schemeClr val="bg2">
                    <a:lumMod val="25000"/>
                  </a:schemeClr>
                </a:solidFill>
              </a:rPr>
              <a:t>garis</a:t>
            </a:r>
            <a:r>
              <a:rPr lang="en-US" sz="2000" dirty="0" smtClean="0">
                <a:solidFill>
                  <a:schemeClr val="bg2">
                    <a:lumMod val="25000"/>
                  </a:schemeClr>
                </a:solidFill>
              </a:rPr>
              <a:t> </a:t>
            </a:r>
            <a:r>
              <a:rPr lang="en-US" sz="2000" dirty="0" err="1" smtClean="0">
                <a:solidFill>
                  <a:schemeClr val="bg2">
                    <a:lumMod val="25000"/>
                  </a:schemeClr>
                </a:solidFill>
              </a:rPr>
              <a:t>dapat</a:t>
            </a:r>
            <a:r>
              <a:rPr lang="en-US" sz="2000" dirty="0" smtClean="0">
                <a:solidFill>
                  <a:schemeClr val="bg2">
                    <a:lumMod val="25000"/>
                  </a:schemeClr>
                </a:solidFill>
              </a:rPr>
              <a:t> </a:t>
            </a:r>
            <a:r>
              <a:rPr lang="en-US" sz="2000" dirty="0" err="1" smtClean="0">
                <a:solidFill>
                  <a:schemeClr val="bg2">
                    <a:lumMod val="25000"/>
                  </a:schemeClr>
                </a:solidFill>
              </a:rPr>
              <a:t>menekankan</a:t>
            </a:r>
            <a:r>
              <a:rPr lang="en-US" sz="2000" dirty="0" smtClean="0">
                <a:solidFill>
                  <a:schemeClr val="bg2">
                    <a:lumMod val="25000"/>
                  </a:schemeClr>
                </a:solidFill>
              </a:rPr>
              <a:t> </a:t>
            </a:r>
            <a:r>
              <a:rPr lang="en-US" sz="2000" dirty="0" err="1" smtClean="0">
                <a:solidFill>
                  <a:schemeClr val="bg2">
                    <a:lumMod val="25000"/>
                  </a:schemeClr>
                </a:solidFill>
              </a:rPr>
              <a:t>salah</a:t>
            </a:r>
            <a:r>
              <a:rPr lang="en-US" sz="2000" dirty="0" smtClean="0">
                <a:solidFill>
                  <a:schemeClr val="bg2">
                    <a:lumMod val="25000"/>
                  </a:schemeClr>
                </a:solidFill>
              </a:rPr>
              <a:t> </a:t>
            </a:r>
            <a:r>
              <a:rPr lang="en-US" sz="2000" dirty="0" err="1" smtClean="0">
                <a:solidFill>
                  <a:schemeClr val="bg2">
                    <a:lumMod val="25000"/>
                  </a:schemeClr>
                </a:solidFill>
              </a:rPr>
              <a:t>satu</a:t>
            </a:r>
            <a:r>
              <a:rPr lang="en-US" sz="2000" dirty="0" smtClean="0">
                <a:solidFill>
                  <a:schemeClr val="bg2">
                    <a:lumMod val="25000"/>
                  </a:schemeClr>
                </a:solidFill>
              </a:rPr>
              <a:t>/</a:t>
            </a:r>
            <a:r>
              <a:rPr lang="en-US" sz="2000" dirty="0" err="1" smtClean="0">
                <a:solidFill>
                  <a:schemeClr val="bg2">
                    <a:lumMod val="25000"/>
                  </a:schemeClr>
                </a:solidFill>
              </a:rPr>
              <a:t>lebih</a:t>
            </a:r>
            <a:r>
              <a:rPr lang="en-US" sz="2000" dirty="0" smtClean="0">
                <a:solidFill>
                  <a:schemeClr val="bg2">
                    <a:lumMod val="25000"/>
                  </a:schemeClr>
                </a:solidFill>
              </a:rPr>
              <a:t> data yang </a:t>
            </a:r>
            <a:r>
              <a:rPr lang="en-US" sz="2000" dirty="0" err="1" smtClean="0">
                <a:solidFill>
                  <a:schemeClr val="bg2">
                    <a:lumMod val="25000"/>
                  </a:schemeClr>
                </a:solidFill>
              </a:rPr>
              <a:t>diinginkan</a:t>
            </a:r>
            <a:r>
              <a:rPr lang="en-US" sz="2000" dirty="0" smtClean="0">
                <a:solidFill>
                  <a:schemeClr val="bg2">
                    <a:lumMod val="25000"/>
                  </a:schemeClr>
                </a:solidFill>
              </a:rPr>
              <a:t> </a:t>
            </a:r>
            <a:r>
              <a:rPr lang="en-US" sz="2000" dirty="0" err="1" smtClean="0">
                <a:solidFill>
                  <a:schemeClr val="bg2">
                    <a:lumMod val="25000"/>
                  </a:schemeClr>
                </a:solidFill>
              </a:rPr>
              <a:t>dengan</a:t>
            </a:r>
            <a:r>
              <a:rPr lang="en-US" sz="2000" dirty="0" smtClean="0">
                <a:solidFill>
                  <a:schemeClr val="bg2">
                    <a:lumMod val="25000"/>
                  </a:schemeClr>
                </a:solidFill>
              </a:rPr>
              <a:t> </a:t>
            </a:r>
            <a:r>
              <a:rPr lang="en-US" sz="2000" dirty="0" err="1" smtClean="0">
                <a:solidFill>
                  <a:schemeClr val="bg2">
                    <a:lumMod val="25000"/>
                  </a:schemeClr>
                </a:solidFill>
              </a:rPr>
              <a:t>memberikan</a:t>
            </a:r>
            <a:r>
              <a:rPr lang="en-US" sz="2000" dirty="0" smtClean="0">
                <a:solidFill>
                  <a:schemeClr val="bg2">
                    <a:lumMod val="25000"/>
                  </a:schemeClr>
                </a:solidFill>
              </a:rPr>
              <a:t> </a:t>
            </a:r>
            <a:r>
              <a:rPr lang="en-US" sz="2000" dirty="0" err="1" smtClean="0">
                <a:solidFill>
                  <a:schemeClr val="bg2">
                    <a:lumMod val="25000"/>
                  </a:schemeClr>
                </a:solidFill>
              </a:rPr>
              <a:t>warna</a:t>
            </a:r>
            <a:r>
              <a:rPr lang="en-US" sz="2000" dirty="0" smtClean="0">
                <a:solidFill>
                  <a:schemeClr val="bg2">
                    <a:lumMod val="25000"/>
                  </a:schemeClr>
                </a:solidFill>
              </a:rPr>
              <a:t> </a:t>
            </a:r>
            <a:r>
              <a:rPr lang="en-US" sz="2000" dirty="0" err="1" smtClean="0">
                <a:solidFill>
                  <a:schemeClr val="bg2">
                    <a:lumMod val="25000"/>
                  </a:schemeClr>
                </a:solidFill>
              </a:rPr>
              <a:t>berbeda</a:t>
            </a:r>
            <a:r>
              <a:rPr lang="en-US" sz="2000" dirty="0" smtClean="0">
                <a:solidFill>
                  <a:schemeClr val="bg2">
                    <a:lumMod val="25000"/>
                  </a:schemeClr>
                </a:solidFill>
              </a:rPr>
              <a:t>.</a:t>
            </a:r>
          </a:p>
        </p:txBody>
      </p:sp>
      <p:pic>
        <p:nvPicPr>
          <p:cNvPr id="9" name="Picture 2" descr="D:\DTY_PROJECTS\2019_Digital Talent\Matplotlib - extract iamge\DV0101EN - Introduction to Data Visualization 436 - YouTube (5-24-2019 11-42-58 AM)\DV0101EN - Introduction to Data Visualization 436 - YouTube 221.jpg"/>
          <p:cNvPicPr>
            <a:picLocks noChangeAspect="1" noChangeArrowheads="1"/>
          </p:cNvPicPr>
          <p:nvPr/>
        </p:nvPicPr>
        <p:blipFill>
          <a:blip r:embed="rId3"/>
          <a:srcRect l="31908" t="32021" r="36531" b="25257"/>
          <a:stretch>
            <a:fillRect/>
          </a:stretch>
        </p:blipFill>
        <p:spPr bwMode="auto">
          <a:xfrm>
            <a:off x="614856" y="2916622"/>
            <a:ext cx="4272454" cy="3253137"/>
          </a:xfrm>
          <a:prstGeom prst="rect">
            <a:avLst/>
          </a:prstGeom>
          <a:noFill/>
        </p:spPr>
      </p:pic>
      <p:sp>
        <p:nvSpPr>
          <p:cNvPr id="11" name="Rectangle 10"/>
          <p:cNvSpPr/>
          <p:nvPr/>
        </p:nvSpPr>
        <p:spPr>
          <a:xfrm>
            <a:off x="5990909" y="4776946"/>
            <a:ext cx="2254465" cy="7725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smtClean="0"/>
              <a:t>Diberikan</a:t>
            </a:r>
            <a:r>
              <a:rPr lang="en-US" b="1" dirty="0" smtClean="0"/>
              <a:t> </a:t>
            </a:r>
            <a:r>
              <a:rPr lang="en-US" b="1" dirty="0" err="1" smtClean="0"/>
              <a:t>warna</a:t>
            </a:r>
            <a:r>
              <a:rPr lang="en-US" b="1" dirty="0" smtClean="0"/>
              <a:t> yang </a:t>
            </a:r>
            <a:r>
              <a:rPr lang="en-US" b="1" dirty="0" err="1" smtClean="0"/>
              <a:t>berbeda</a:t>
            </a:r>
            <a:endParaRPr lang="en-US" b="1" dirty="0"/>
          </a:p>
        </p:txBody>
      </p:sp>
      <p:cxnSp>
        <p:nvCxnSpPr>
          <p:cNvPr id="13" name="Straight Arrow Connector 12"/>
          <p:cNvCxnSpPr/>
          <p:nvPr/>
        </p:nvCxnSpPr>
        <p:spPr>
          <a:xfrm rot="10800000">
            <a:off x="3752194" y="4272456"/>
            <a:ext cx="2128345" cy="819807"/>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Pendahuluan</a:t>
            </a:r>
            <a:r>
              <a:rPr lang="en-US" dirty="0" smtClean="0"/>
              <a:t>: </a:t>
            </a:r>
            <a:r>
              <a:rPr lang="en-US" dirty="0" err="1" smtClean="0"/>
              <a:t>Visualisasi</a:t>
            </a:r>
            <a:r>
              <a:rPr lang="en-US" dirty="0" smtClean="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18</a:t>
            </a:fld>
            <a:endParaRPr lang="id-ID" dirty="0"/>
          </a:p>
        </p:txBody>
      </p:sp>
      <p:sp>
        <p:nvSpPr>
          <p:cNvPr id="8" name="Content Placeholder 6"/>
          <p:cNvSpPr txBox="1">
            <a:spLocks/>
          </p:cNvSpPr>
          <p:nvPr/>
        </p:nvSpPr>
        <p:spPr>
          <a:xfrm>
            <a:off x="155851" y="1634363"/>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smtClean="0">
                <a:solidFill>
                  <a:schemeClr val="bg2">
                    <a:lumMod val="25000"/>
                  </a:schemeClr>
                </a:solidFill>
              </a:rPr>
              <a:t>Contoh</a:t>
            </a:r>
            <a:r>
              <a:rPr lang="en-US" sz="2000" u="sng" dirty="0" smtClean="0">
                <a:solidFill>
                  <a:schemeClr val="bg2">
                    <a:lumMod val="25000"/>
                  </a:schemeClr>
                </a:solidFill>
              </a:rPr>
              <a:t> ke-13:</a:t>
            </a:r>
          </a:p>
          <a:p>
            <a:pPr marL="457200" marR="0" lvl="0" indent="-457200" algn="l" defTabSz="914400" rtl="0" eaLnBrk="1" fontAlgn="auto" latinLnBrk="0" hangingPunct="1">
              <a:lnSpc>
                <a:spcPct val="100000"/>
              </a:lnSpc>
              <a:spcBef>
                <a:spcPts val="1000"/>
              </a:spcBef>
              <a:spcAft>
                <a:spcPts val="0"/>
              </a:spcAft>
              <a:buClrTx/>
              <a:buSzTx/>
              <a:tabLst/>
              <a:defRPr/>
            </a:pPr>
            <a:r>
              <a:rPr lang="en-US" sz="2000" dirty="0" err="1" smtClean="0">
                <a:solidFill>
                  <a:schemeClr val="bg2">
                    <a:lumMod val="25000"/>
                  </a:schemeClr>
                </a:solidFill>
              </a:rPr>
              <a:t>Perbandingan</a:t>
            </a:r>
            <a:r>
              <a:rPr lang="en-US" sz="2000" dirty="0" smtClean="0">
                <a:solidFill>
                  <a:schemeClr val="bg2">
                    <a:lumMod val="25000"/>
                  </a:schemeClr>
                </a:solidFill>
              </a:rPr>
              <a:t> </a:t>
            </a:r>
            <a:r>
              <a:rPr lang="en-US" sz="2000" dirty="0" err="1" smtClean="0">
                <a:solidFill>
                  <a:schemeClr val="bg2">
                    <a:lumMod val="25000"/>
                  </a:schemeClr>
                </a:solidFill>
              </a:rPr>
              <a:t>antara</a:t>
            </a:r>
            <a:r>
              <a:rPr lang="en-US" sz="2000" dirty="0" smtClean="0">
                <a:solidFill>
                  <a:schemeClr val="bg2">
                    <a:lumMod val="25000"/>
                  </a:schemeClr>
                </a:solidFill>
              </a:rPr>
              <a:t> diagram pie </a:t>
            </a:r>
            <a:r>
              <a:rPr lang="en-US" sz="2000" dirty="0" err="1" smtClean="0">
                <a:solidFill>
                  <a:schemeClr val="bg2">
                    <a:lumMod val="25000"/>
                  </a:schemeClr>
                </a:solidFill>
              </a:rPr>
              <a:t>dengan</a:t>
            </a:r>
            <a:r>
              <a:rPr lang="en-US" sz="2000" dirty="0" smtClean="0">
                <a:solidFill>
                  <a:schemeClr val="bg2">
                    <a:lumMod val="25000"/>
                  </a:schemeClr>
                </a:solidFill>
              </a:rPr>
              <a:t> diagram </a:t>
            </a:r>
            <a:r>
              <a:rPr lang="en-US" sz="2000" dirty="0" err="1" smtClean="0">
                <a:solidFill>
                  <a:schemeClr val="bg2">
                    <a:lumMod val="25000"/>
                  </a:schemeClr>
                </a:solidFill>
              </a:rPr>
              <a:t>garis</a:t>
            </a:r>
            <a:endParaRPr lang="en-US" sz="2000" dirty="0" smtClean="0">
              <a:solidFill>
                <a:schemeClr val="bg2">
                  <a:lumMod val="25000"/>
                </a:schemeClr>
              </a:solidFill>
            </a:endParaRPr>
          </a:p>
        </p:txBody>
      </p:sp>
      <p:pic>
        <p:nvPicPr>
          <p:cNvPr id="10" name="Picture 2" descr="D:\DTY_PROJECTS\2019_Digital Talent\Matplotlib - extract iamge\DV0101EN - Introduction to Data Visualization 436 - YouTube (5-24-2019 11-42-58 AM)\DV0101EN - Introduction to Data Visualization 436 - YouTube 261.jpg"/>
          <p:cNvPicPr>
            <a:picLocks noChangeAspect="1" noChangeArrowheads="1"/>
          </p:cNvPicPr>
          <p:nvPr/>
        </p:nvPicPr>
        <p:blipFill>
          <a:blip r:embed="rId3"/>
          <a:srcRect l="11955" t="25762" r="14594" b="24881"/>
          <a:stretch>
            <a:fillRect/>
          </a:stretch>
        </p:blipFill>
        <p:spPr bwMode="auto">
          <a:xfrm>
            <a:off x="189186" y="2490951"/>
            <a:ext cx="8717611" cy="3294993"/>
          </a:xfrm>
          <a:prstGeom prst="rect">
            <a:avLst/>
          </a:prstGeom>
          <a:noFill/>
        </p:spPr>
      </p:pic>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Pendahuluan</a:t>
            </a:r>
            <a:r>
              <a:rPr lang="en-GB" dirty="0" smtClean="0"/>
              <a:t> </a:t>
            </a:r>
            <a:r>
              <a:rPr lang="en-GB" dirty="0" err="1" smtClean="0"/>
              <a:t>Matplotlib</a:t>
            </a:r>
            <a:endParaRPr lang="id-ID" dirty="0"/>
          </a:p>
        </p:txBody>
      </p:sp>
      <p:sp>
        <p:nvSpPr>
          <p:cNvPr id="3" name="Text Placeholder 2"/>
          <p:cNvSpPr>
            <a:spLocks noGrp="1"/>
          </p:cNvSpPr>
          <p:nvPr>
            <p:ph type="body" idx="1"/>
          </p:nvPr>
        </p:nvSpPr>
        <p:spPr>
          <a:xfrm>
            <a:off x="2317581" y="2473036"/>
            <a:ext cx="6188745" cy="361695"/>
          </a:xfrm>
        </p:spPr>
        <p:txBody>
          <a:bodyPr>
            <a:normAutofit lnSpcReduction="10000"/>
          </a:bodyPr>
          <a:lstStyle/>
          <a:p>
            <a:r>
              <a:rPr lang="en-GB" dirty="0" err="1" smtClean="0"/>
              <a:t>Bagian</a:t>
            </a:r>
            <a:r>
              <a:rPr lang="en-GB" dirty="0" smtClean="0"/>
              <a:t> 2</a:t>
            </a:r>
            <a:endParaRPr lang="id-ID" dirty="0"/>
          </a:p>
        </p:txBody>
      </p:sp>
      <p:sp>
        <p:nvSpPr>
          <p:cNvPr id="4" name="Date Placeholder 3"/>
          <p:cNvSpPr>
            <a:spLocks noGrp="1"/>
          </p:cNvSpPr>
          <p:nvPr>
            <p:ph type="dt" sz="half" idx="10"/>
          </p:nvPr>
        </p:nvSpPr>
        <p:spPr/>
        <p:txBody>
          <a:bodyPr/>
          <a:lstStyle/>
          <a:p>
            <a:fld id="{BBCEA055-A846-4A99-AE5D-0A67ADD4E3EF}" type="datetime1">
              <a:rPr lang="id-ID" smtClean="0"/>
              <a:pPr/>
              <a:t>26/06/2019</a:t>
            </a:fld>
            <a:endParaRPr lang="id-ID"/>
          </a:p>
        </p:txBody>
      </p:sp>
      <p:sp>
        <p:nvSpPr>
          <p:cNvPr id="5" name="Footer Placeholder 4"/>
          <p:cNvSpPr>
            <a:spLocks noGrp="1"/>
          </p:cNvSpPr>
          <p:nvPr>
            <p:ph type="ftr" sz="quarter" idx="11"/>
          </p:nvPr>
        </p:nvSpPr>
        <p:spPr/>
        <p:txBody>
          <a:bodyPr/>
          <a:lstStyle/>
          <a:p>
            <a:r>
              <a:rPr lang="id-ID" smtClean="0"/>
              <a:t>Judul Pembahasan Pertemuan Disini</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pPr/>
              <a:t>19</a:t>
            </a:fld>
            <a:endParaRPr lang="id-ID" dirty="0"/>
          </a:p>
        </p:txBody>
      </p:sp>
    </p:spTree>
    <p:extLst>
      <p:ext uri="{BB962C8B-B14F-4D97-AF65-F5344CB8AC3E}">
        <p14:creationId xmlns:p14="http://schemas.microsoft.com/office/powerpoint/2010/main" val="1038377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419100" y="2665691"/>
            <a:ext cx="5419725" cy="1296710"/>
          </a:xfrm>
        </p:spPr>
        <p:txBody>
          <a:bodyPr/>
          <a:lstStyle/>
          <a:p>
            <a:r>
              <a:rPr lang="en-US" sz="4000" dirty="0" err="1" smtClean="0"/>
              <a:t>Pengantar</a:t>
            </a:r>
            <a:r>
              <a:rPr lang="en-US" sz="4000" dirty="0" smtClean="0"/>
              <a:t> </a:t>
            </a:r>
            <a:r>
              <a:rPr lang="en-US" sz="4000" dirty="0" err="1" smtClean="0"/>
              <a:t>Visualisasi</a:t>
            </a:r>
            <a:r>
              <a:rPr lang="en-US" sz="4000" dirty="0" smtClean="0"/>
              <a:t> Data </a:t>
            </a:r>
            <a:r>
              <a:rPr lang="en-US" sz="4000" dirty="0" err="1" smtClean="0"/>
              <a:t>dengan</a:t>
            </a:r>
            <a:r>
              <a:rPr lang="en-US" sz="4000" dirty="0" smtClean="0"/>
              <a:t> Python</a:t>
            </a:r>
            <a:endParaRPr lang="id-ID" sz="2800" dirty="0"/>
          </a:p>
        </p:txBody>
      </p:sp>
      <p:sp>
        <p:nvSpPr>
          <p:cNvPr id="8" name="Subtitle 7"/>
          <p:cNvSpPr>
            <a:spLocks noGrp="1"/>
          </p:cNvSpPr>
          <p:nvPr>
            <p:ph type="subTitle" idx="1"/>
          </p:nvPr>
        </p:nvSpPr>
        <p:spPr>
          <a:xfrm>
            <a:off x="419100" y="4160710"/>
            <a:ext cx="4143375" cy="381000"/>
          </a:xfrm>
        </p:spPr>
        <p:txBody>
          <a:bodyPr/>
          <a:lstStyle/>
          <a:p>
            <a:endParaRPr lang="id-ID" dirty="0"/>
          </a:p>
        </p:txBody>
      </p:sp>
    </p:spTree>
    <p:extLst>
      <p:ext uri="{BB962C8B-B14F-4D97-AF65-F5344CB8AC3E}">
        <p14:creationId xmlns:p14="http://schemas.microsoft.com/office/powerpoint/2010/main" val="4141773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Sejarah</a:t>
            </a:r>
            <a:r>
              <a:rPr lang="en-US" dirty="0" smtClean="0"/>
              <a:t> </a:t>
            </a:r>
            <a:r>
              <a:rPr lang="en-US" dirty="0" err="1" smtClean="0"/>
              <a:t>Matplotlib</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Pendahuluan</a:t>
            </a:r>
            <a:r>
              <a:rPr lang="en-US" dirty="0" smtClean="0"/>
              <a:t> </a:t>
            </a:r>
            <a:r>
              <a:rPr lang="en-US" dirty="0" err="1" smtClean="0"/>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20</a:t>
            </a:fld>
            <a:endParaRPr lang="id-ID" dirty="0"/>
          </a:p>
        </p:txBody>
      </p:sp>
      <p:pic>
        <p:nvPicPr>
          <p:cNvPr id="10" name="Picture 2" descr="D:\DTY_PROJECTS\2019_Digital Talent\Matplotlib - extract iamge\DV0101EN - Introduction to Matplotlib 626 - YouTube (5-24-2019 11-42-59 AM)\DV0101EN - Introduction to Matplotlib 626 - YouTube 076.jpg"/>
          <p:cNvPicPr>
            <a:picLocks noChangeAspect="1" noChangeArrowheads="1"/>
          </p:cNvPicPr>
          <p:nvPr/>
        </p:nvPicPr>
        <p:blipFill>
          <a:blip r:embed="rId3"/>
          <a:srcRect l="12824" t="37644" r="12338" b="18678"/>
          <a:stretch>
            <a:fillRect/>
          </a:stretch>
        </p:blipFill>
        <p:spPr bwMode="auto">
          <a:xfrm>
            <a:off x="220713" y="2033752"/>
            <a:ext cx="8692091" cy="2853558"/>
          </a:xfrm>
          <a:prstGeom prst="rect">
            <a:avLst/>
          </a:prstGeom>
          <a:noFill/>
        </p:spPr>
      </p:pic>
    </p:spTree>
    <p:extLst>
      <p:ext uri="{BB962C8B-B14F-4D97-AF65-F5344CB8AC3E}">
        <p14:creationId xmlns:p14="http://schemas.microsoft.com/office/powerpoint/2010/main" val="2688070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Arsitektur</a:t>
            </a:r>
            <a:r>
              <a:rPr lang="en-US" dirty="0" smtClean="0"/>
              <a:t> </a:t>
            </a:r>
            <a:r>
              <a:rPr lang="en-US" dirty="0" err="1" smtClean="0"/>
              <a:t>Matplotlib</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Pendahuluan</a:t>
            </a:r>
            <a:r>
              <a:rPr lang="en-US" dirty="0" smtClean="0"/>
              <a:t> </a:t>
            </a:r>
            <a:r>
              <a:rPr lang="en-US" dirty="0" err="1" smtClean="0"/>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21</a:t>
            </a:fld>
            <a:endParaRPr lang="id-ID" dirty="0"/>
          </a:p>
        </p:txBody>
      </p:sp>
      <p:pic>
        <p:nvPicPr>
          <p:cNvPr id="7" name="Picture 2" descr="D:\DTY_PROJECTS\2019_Digital Talent\Matplotlib - extract iamge\DV0101EN - Introduction to Matplotlib 626 - YouTube (5-24-2019 11-42-59 AM)\DV0101EN - Introduction to Matplotlib 626 - YouTube 114.jpg"/>
          <p:cNvPicPr>
            <a:picLocks noChangeAspect="1" noChangeArrowheads="1"/>
          </p:cNvPicPr>
          <p:nvPr/>
        </p:nvPicPr>
        <p:blipFill>
          <a:blip r:embed="rId3"/>
          <a:srcRect l="27691" t="31499" r="29896" b="23316"/>
          <a:stretch>
            <a:fillRect/>
          </a:stretch>
        </p:blipFill>
        <p:spPr bwMode="auto">
          <a:xfrm>
            <a:off x="1087819" y="1576542"/>
            <a:ext cx="6682412" cy="4004442"/>
          </a:xfrm>
          <a:prstGeom prst="rect">
            <a:avLst/>
          </a:prstGeom>
          <a:noFill/>
        </p:spPr>
      </p:pic>
    </p:spTree>
    <p:extLst>
      <p:ext uri="{BB962C8B-B14F-4D97-AF65-F5344CB8AC3E}">
        <p14:creationId xmlns:p14="http://schemas.microsoft.com/office/powerpoint/2010/main" val="7941817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Arsitektur</a:t>
            </a:r>
            <a:r>
              <a:rPr lang="en-US" dirty="0" smtClean="0"/>
              <a:t> </a:t>
            </a:r>
            <a:r>
              <a:rPr lang="en-US" dirty="0" err="1" smtClean="0"/>
              <a:t>Matplotlib</a:t>
            </a:r>
            <a:endParaRPr lang="id-ID" dirty="0"/>
          </a:p>
        </p:txBody>
      </p:sp>
      <p:sp>
        <p:nvSpPr>
          <p:cNvPr id="7" name="Content Placeholder 6"/>
          <p:cNvSpPr>
            <a:spLocks noGrp="1"/>
          </p:cNvSpPr>
          <p:nvPr>
            <p:ph idx="1"/>
          </p:nvPr>
        </p:nvSpPr>
        <p:spPr>
          <a:xfrm>
            <a:off x="184897" y="2364830"/>
            <a:ext cx="8814723" cy="3216166"/>
          </a:xfrm>
        </p:spPr>
        <p:txBody>
          <a:bodyPr anchor="ctr"/>
          <a:lstStyle/>
          <a:p>
            <a:pPr marL="457200" indent="-457200">
              <a:buFont typeface="+mj-lt"/>
              <a:buAutoNum type="arabicPeriod"/>
            </a:pPr>
            <a:r>
              <a:rPr lang="en-US" dirty="0" err="1" smtClean="0"/>
              <a:t>FigureCanvas</a:t>
            </a:r>
            <a:r>
              <a:rPr lang="en-US" dirty="0" smtClean="0"/>
              <a:t>: </a:t>
            </a:r>
            <a:r>
              <a:rPr lang="en-US" b="1" dirty="0" err="1" smtClean="0"/>
              <a:t>matplotlib.backend_bases.FigureCnvas</a:t>
            </a:r>
            <a:endParaRPr lang="en-US" b="1" dirty="0" smtClean="0"/>
          </a:p>
          <a:p>
            <a:pPr marL="457200" indent="-457200">
              <a:buNone/>
            </a:pPr>
            <a:r>
              <a:rPr lang="en-US" dirty="0" smtClean="0"/>
              <a:t>	</a:t>
            </a:r>
            <a:r>
              <a:rPr lang="sv-SE" dirty="0" smtClean="0"/>
              <a:t> Mencakup area tempat untuk menggambar</a:t>
            </a:r>
            <a:r>
              <a:rPr lang="en-US" dirty="0" smtClean="0"/>
              <a:t>  </a:t>
            </a:r>
          </a:p>
          <a:p>
            <a:pPr marL="457200" indent="-457200">
              <a:buFont typeface="+mj-lt"/>
              <a:buAutoNum type="arabicPeriod" startAt="2"/>
            </a:pPr>
            <a:r>
              <a:rPr lang="en-US" dirty="0" smtClean="0"/>
              <a:t>Renderer: </a:t>
            </a:r>
            <a:r>
              <a:rPr lang="en-US" b="1" dirty="0" err="1" smtClean="0"/>
              <a:t>matplotlib_backend_bases.Renderer</a:t>
            </a:r>
            <a:endParaRPr lang="en-US" b="1" dirty="0" smtClean="0"/>
          </a:p>
          <a:p>
            <a:pPr marL="457200" indent="-457200">
              <a:buNone/>
            </a:pPr>
            <a:r>
              <a:rPr lang="en-US" dirty="0" smtClean="0"/>
              <a:t>	</a:t>
            </a:r>
            <a:r>
              <a:rPr lang="en-US" dirty="0" err="1" smtClean="0"/>
              <a:t>Bagaimana</a:t>
            </a:r>
            <a:r>
              <a:rPr lang="en-US" dirty="0" smtClean="0"/>
              <a:t> </a:t>
            </a:r>
            <a:r>
              <a:rPr lang="en-US" dirty="0" err="1" smtClean="0"/>
              <a:t>menggambar</a:t>
            </a:r>
            <a:r>
              <a:rPr lang="en-US" dirty="0" smtClean="0"/>
              <a:t> </a:t>
            </a:r>
            <a:r>
              <a:rPr lang="en-US" dirty="0" err="1" smtClean="0"/>
              <a:t>pada</a:t>
            </a:r>
            <a:r>
              <a:rPr lang="en-US" dirty="0" smtClean="0"/>
              <a:t> </a:t>
            </a:r>
            <a:r>
              <a:rPr lang="en-US" dirty="0" err="1" smtClean="0"/>
              <a:t>FigureCanvas</a:t>
            </a:r>
            <a:endParaRPr lang="en-US" dirty="0" smtClean="0"/>
          </a:p>
          <a:p>
            <a:pPr marL="457200" indent="-457200">
              <a:buFont typeface="+mj-lt"/>
              <a:buAutoNum type="arabicPeriod" startAt="3"/>
            </a:pPr>
            <a:r>
              <a:rPr lang="en-US" dirty="0" smtClean="0"/>
              <a:t>Event: </a:t>
            </a:r>
            <a:r>
              <a:rPr lang="en-US" b="1" dirty="0" err="1" smtClean="0"/>
              <a:t>matplotlib.backend_bases.Event</a:t>
            </a:r>
            <a:endParaRPr lang="en-US" b="1" dirty="0" smtClean="0"/>
          </a:p>
          <a:p>
            <a:pPr marL="457200" indent="-457200">
              <a:buNone/>
            </a:pPr>
            <a:r>
              <a:rPr lang="en-US" dirty="0" smtClean="0"/>
              <a:t>	</a:t>
            </a:r>
            <a:r>
              <a:rPr lang="en-US" dirty="0" err="1" smtClean="0"/>
              <a:t>Menangani</a:t>
            </a:r>
            <a:r>
              <a:rPr lang="en-US" dirty="0" smtClean="0"/>
              <a:t> input </a:t>
            </a:r>
            <a:r>
              <a:rPr lang="en-US" dirty="0" err="1" smtClean="0"/>
              <a:t>pengguna</a:t>
            </a:r>
            <a:r>
              <a:rPr lang="en-US" dirty="0" smtClean="0"/>
              <a:t>, </a:t>
            </a:r>
            <a:r>
              <a:rPr lang="en-US" dirty="0" err="1" smtClean="0"/>
              <a:t>seperti</a:t>
            </a:r>
            <a:r>
              <a:rPr lang="en-US" dirty="0" smtClean="0"/>
              <a:t> </a:t>
            </a:r>
            <a:r>
              <a:rPr lang="en-US" dirty="0" err="1" smtClean="0"/>
              <a:t>klik</a:t>
            </a:r>
            <a:r>
              <a:rPr lang="en-US" dirty="0" smtClean="0"/>
              <a:t> mouse </a:t>
            </a:r>
            <a:r>
              <a:rPr lang="en-US" dirty="0" err="1" smtClean="0"/>
              <a:t>dan</a:t>
            </a:r>
            <a:r>
              <a:rPr lang="en-US" dirty="0" smtClean="0"/>
              <a:t> </a:t>
            </a:r>
            <a:r>
              <a:rPr lang="en-US" dirty="0" err="1" smtClean="0"/>
              <a:t>tekanan</a:t>
            </a:r>
            <a:r>
              <a:rPr lang="en-US" dirty="0" smtClean="0"/>
              <a:t>/</a:t>
            </a:r>
            <a:r>
              <a:rPr lang="en-US" dirty="0" err="1" smtClean="0"/>
              <a:t>gerakan</a:t>
            </a:r>
            <a:r>
              <a:rPr lang="en-US" dirty="0" smtClean="0"/>
              <a:t> </a:t>
            </a:r>
            <a:r>
              <a:rPr lang="en-US" dirty="0" err="1" smtClean="0"/>
              <a:t>pada</a:t>
            </a:r>
            <a:r>
              <a:rPr lang="en-US" dirty="0" smtClean="0"/>
              <a:t> keyboard</a:t>
            </a:r>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Pendahuluan</a:t>
            </a:r>
            <a:r>
              <a:rPr lang="en-US" dirty="0" smtClean="0"/>
              <a:t> </a:t>
            </a:r>
            <a:r>
              <a:rPr lang="en-US" dirty="0" err="1" smtClean="0"/>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22</a:t>
            </a:fld>
            <a:endParaRPr lang="id-ID" dirty="0"/>
          </a:p>
        </p:txBody>
      </p:sp>
      <p:sp>
        <p:nvSpPr>
          <p:cNvPr id="8" name="Content Placeholder 6"/>
          <p:cNvSpPr txBox="1">
            <a:spLocks/>
          </p:cNvSpPr>
          <p:nvPr/>
        </p:nvSpPr>
        <p:spPr>
          <a:xfrm>
            <a:off x="155851" y="1539766"/>
            <a:ext cx="8814723" cy="809295"/>
          </a:xfrm>
          <a:prstGeom prst="rect">
            <a:avLst/>
          </a:prstGeom>
        </p:spPr>
        <p:txBody>
          <a:bodyPr vert="horz" lIns="91440" tIns="45720" rIns="91440" bIns="45720" rtlCol="0" anchor="ctr">
            <a:normAutofit lnSpcReduction="1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b="1" u="sng" dirty="0" smtClean="0">
                <a:solidFill>
                  <a:schemeClr val="bg2">
                    <a:lumMod val="25000"/>
                  </a:schemeClr>
                </a:solidFill>
              </a:rPr>
              <a:t>1. Backend Layer</a:t>
            </a:r>
          </a:p>
          <a:p>
            <a:pPr marL="457200" marR="0" lvl="0" indent="-457200" algn="l" defTabSz="914400" rtl="0" eaLnBrk="1" fontAlgn="auto" latinLnBrk="0" hangingPunct="1">
              <a:lnSpc>
                <a:spcPct val="100000"/>
              </a:lnSpc>
              <a:spcBef>
                <a:spcPts val="1000"/>
              </a:spcBef>
              <a:spcAft>
                <a:spcPts val="0"/>
              </a:spcAft>
              <a:buClrTx/>
              <a:buSzTx/>
              <a:tabLst/>
              <a:defRPr/>
            </a:pPr>
            <a:r>
              <a:rPr lang="en-US" sz="2000" dirty="0" err="1" smtClean="0">
                <a:solidFill>
                  <a:schemeClr val="bg2">
                    <a:lumMod val="25000"/>
                  </a:schemeClr>
                </a:solidFill>
              </a:rPr>
              <a:t>Memiliki</a:t>
            </a:r>
            <a:r>
              <a:rPr lang="en-US" sz="2000" dirty="0" smtClean="0">
                <a:solidFill>
                  <a:schemeClr val="bg2">
                    <a:lumMod val="25000"/>
                  </a:schemeClr>
                </a:solidFill>
              </a:rPr>
              <a:t> 3 (</a:t>
            </a:r>
            <a:r>
              <a:rPr lang="en-US" sz="2000" dirty="0" err="1" smtClean="0">
                <a:solidFill>
                  <a:schemeClr val="bg2">
                    <a:lumMod val="25000"/>
                  </a:schemeClr>
                </a:solidFill>
              </a:rPr>
              <a:t>tiga</a:t>
            </a:r>
            <a:r>
              <a:rPr lang="en-US" sz="2000" dirty="0" smtClean="0">
                <a:solidFill>
                  <a:schemeClr val="bg2">
                    <a:lumMod val="25000"/>
                  </a:schemeClr>
                </a:solidFill>
              </a:rPr>
              <a:t>) class </a:t>
            </a:r>
            <a:r>
              <a:rPr lang="en-US" sz="2000" dirty="0" err="1" smtClean="0">
                <a:solidFill>
                  <a:schemeClr val="bg2">
                    <a:lumMod val="25000"/>
                  </a:schemeClr>
                </a:solidFill>
              </a:rPr>
              <a:t>antarmuka</a:t>
            </a:r>
            <a:r>
              <a:rPr lang="en-US" sz="2000" dirty="0" smtClean="0">
                <a:solidFill>
                  <a:schemeClr val="bg2">
                    <a:lumMod val="25000"/>
                  </a:schemeClr>
                </a:solidFill>
              </a:rPr>
              <a:t>:</a:t>
            </a:r>
            <a:endParaRPr kumimoji="0" lang="id-ID" sz="1800" i="0" strike="noStrike" kern="1200" cap="none" spc="0" normalizeH="0" baseline="0" noProof="0" dirty="0" smtClean="0">
              <a:ln>
                <a:noFill/>
              </a:ln>
              <a:solidFill>
                <a:schemeClr val="bg2">
                  <a:lumMod val="25000"/>
                </a:schemeClr>
              </a:solidFill>
              <a:effectLst/>
              <a:uLnTx/>
              <a:uFillTx/>
              <a:latin typeface="+mn-lt"/>
              <a:ea typeface="+mn-ea"/>
              <a:cs typeface="+mn-cs"/>
            </a:endParaRPr>
          </a:p>
        </p:txBody>
      </p:sp>
    </p:spTree>
    <p:extLst>
      <p:ext uri="{BB962C8B-B14F-4D97-AF65-F5344CB8AC3E}">
        <p14:creationId xmlns:p14="http://schemas.microsoft.com/office/powerpoint/2010/main" val="119351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Arsitektur</a:t>
            </a:r>
            <a:r>
              <a:rPr lang="en-US" dirty="0" smtClean="0"/>
              <a:t> </a:t>
            </a:r>
            <a:r>
              <a:rPr lang="en-US" dirty="0" err="1" smtClean="0"/>
              <a:t>Matplotlib</a:t>
            </a:r>
            <a:endParaRPr lang="id-ID" dirty="0"/>
          </a:p>
        </p:txBody>
      </p:sp>
      <p:sp>
        <p:nvSpPr>
          <p:cNvPr id="7" name="Content Placeholder 6"/>
          <p:cNvSpPr>
            <a:spLocks noGrp="1"/>
          </p:cNvSpPr>
          <p:nvPr>
            <p:ph idx="1"/>
          </p:nvPr>
        </p:nvSpPr>
        <p:spPr>
          <a:xfrm>
            <a:off x="184897" y="2317531"/>
            <a:ext cx="8814723" cy="3783723"/>
          </a:xfrm>
        </p:spPr>
        <p:txBody>
          <a:bodyPr anchor="ctr">
            <a:normAutofit lnSpcReduction="10000"/>
          </a:bodyPr>
          <a:lstStyle/>
          <a:p>
            <a:pPr marL="457200" indent="-457200"/>
            <a:r>
              <a:rPr lang="en-US" dirty="0" err="1" smtClean="0"/>
              <a:t>Terdiri</a:t>
            </a:r>
            <a:r>
              <a:rPr lang="en-US" dirty="0" smtClean="0"/>
              <a:t> </a:t>
            </a:r>
            <a:r>
              <a:rPr lang="en-US" dirty="0" err="1" smtClean="0"/>
              <a:t>dari</a:t>
            </a:r>
            <a:r>
              <a:rPr lang="en-US" dirty="0" smtClean="0"/>
              <a:t> </a:t>
            </a:r>
            <a:r>
              <a:rPr lang="en-US" dirty="0" err="1" smtClean="0"/>
              <a:t>satu</a:t>
            </a:r>
            <a:r>
              <a:rPr lang="en-US" dirty="0" smtClean="0"/>
              <a:t> </a:t>
            </a:r>
            <a:r>
              <a:rPr lang="en-US" dirty="0" err="1" smtClean="0"/>
              <a:t>objek</a:t>
            </a:r>
            <a:r>
              <a:rPr lang="en-US" dirty="0" smtClean="0"/>
              <a:t> </a:t>
            </a:r>
            <a:r>
              <a:rPr lang="en-US" dirty="0" err="1" smtClean="0"/>
              <a:t>utama</a:t>
            </a:r>
            <a:r>
              <a:rPr lang="en-US" dirty="0" smtClean="0"/>
              <a:t> – </a:t>
            </a:r>
            <a:r>
              <a:rPr lang="en-US" b="1" dirty="0" smtClean="0"/>
              <a:t>Artist</a:t>
            </a:r>
            <a:r>
              <a:rPr lang="en-US" dirty="0" smtClean="0"/>
              <a:t>:</a:t>
            </a:r>
          </a:p>
          <a:p>
            <a:pPr marL="457200" indent="-457200">
              <a:buNone/>
            </a:pPr>
            <a:r>
              <a:rPr lang="en-US" dirty="0" smtClean="0"/>
              <a:t>	</a:t>
            </a:r>
            <a:r>
              <a:rPr lang="en-US" dirty="0" err="1" smtClean="0"/>
              <a:t>Dapat</a:t>
            </a:r>
            <a:r>
              <a:rPr lang="en-US" dirty="0" smtClean="0"/>
              <a:t> </a:t>
            </a:r>
            <a:r>
              <a:rPr lang="en-US" dirty="0" err="1" smtClean="0"/>
              <a:t>mengetahui</a:t>
            </a:r>
            <a:r>
              <a:rPr lang="en-US" dirty="0" smtClean="0"/>
              <a:t> </a:t>
            </a:r>
            <a:r>
              <a:rPr lang="en-US" dirty="0" err="1" smtClean="0"/>
              <a:t>cara</a:t>
            </a:r>
            <a:r>
              <a:rPr lang="en-US" dirty="0" smtClean="0"/>
              <a:t> </a:t>
            </a:r>
            <a:r>
              <a:rPr lang="en-US" dirty="0" err="1" smtClean="0"/>
              <a:t>menggunakan</a:t>
            </a:r>
            <a:r>
              <a:rPr lang="en-US" dirty="0" smtClean="0"/>
              <a:t> Renderer </a:t>
            </a:r>
            <a:r>
              <a:rPr lang="en-US" dirty="0" err="1" smtClean="0"/>
              <a:t>untuk</a:t>
            </a:r>
            <a:r>
              <a:rPr lang="en-US" dirty="0" smtClean="0"/>
              <a:t> </a:t>
            </a:r>
            <a:r>
              <a:rPr lang="en-US" dirty="0" err="1" smtClean="0"/>
              <a:t>menggambar</a:t>
            </a:r>
            <a:r>
              <a:rPr lang="en-US" dirty="0" smtClean="0"/>
              <a:t> </a:t>
            </a:r>
            <a:r>
              <a:rPr lang="en-US" dirty="0" err="1" smtClean="0"/>
              <a:t>pada</a:t>
            </a:r>
            <a:r>
              <a:rPr lang="en-US" dirty="0" smtClean="0"/>
              <a:t> canvas  </a:t>
            </a:r>
          </a:p>
          <a:p>
            <a:pPr marL="457200" indent="-457200"/>
            <a:r>
              <a:rPr lang="en-US" dirty="0" smtClean="0"/>
              <a:t>Title, lines, tick tables, and images, </a:t>
            </a:r>
            <a:r>
              <a:rPr lang="en-US" dirty="0" err="1" smtClean="0"/>
              <a:t>dan</a:t>
            </a:r>
            <a:r>
              <a:rPr lang="en-US" dirty="0" smtClean="0"/>
              <a:t> </a:t>
            </a:r>
            <a:r>
              <a:rPr lang="en-US" dirty="0" err="1" smtClean="0"/>
              <a:t>sebagainya</a:t>
            </a:r>
            <a:r>
              <a:rPr lang="en-US" dirty="0" smtClean="0"/>
              <a:t> </a:t>
            </a:r>
            <a:r>
              <a:rPr lang="en-US" dirty="0" err="1" smtClean="0"/>
              <a:t>sesuai</a:t>
            </a:r>
            <a:r>
              <a:rPr lang="en-US" dirty="0" smtClean="0"/>
              <a:t> </a:t>
            </a:r>
            <a:r>
              <a:rPr lang="en-US" dirty="0" err="1" smtClean="0"/>
              <a:t>pada</a:t>
            </a:r>
            <a:r>
              <a:rPr lang="en-US" dirty="0" smtClean="0"/>
              <a:t> </a:t>
            </a:r>
            <a:r>
              <a:rPr lang="en-US" b="1" dirty="0" smtClean="0"/>
              <a:t>Artist </a:t>
            </a:r>
            <a:r>
              <a:rPr lang="en-US" dirty="0" smtClean="0"/>
              <a:t>instances.</a:t>
            </a:r>
          </a:p>
          <a:p>
            <a:pPr marL="457200" indent="-457200"/>
            <a:r>
              <a:rPr lang="en-US" dirty="0" err="1" smtClean="0"/>
              <a:t>Dua</a:t>
            </a:r>
            <a:r>
              <a:rPr lang="en-US" dirty="0" smtClean="0"/>
              <a:t> </a:t>
            </a:r>
            <a:r>
              <a:rPr lang="en-US" dirty="0" err="1" smtClean="0"/>
              <a:t>tipe</a:t>
            </a:r>
            <a:r>
              <a:rPr lang="en-US" dirty="0" smtClean="0"/>
              <a:t> </a:t>
            </a:r>
            <a:r>
              <a:rPr lang="en-US" dirty="0" err="1" smtClean="0"/>
              <a:t>dari</a:t>
            </a:r>
            <a:r>
              <a:rPr lang="en-US" dirty="0" smtClean="0"/>
              <a:t> </a:t>
            </a:r>
            <a:r>
              <a:rPr lang="en-US" b="1" dirty="0" smtClean="0"/>
              <a:t>Artist</a:t>
            </a:r>
            <a:r>
              <a:rPr lang="en-US" dirty="0" smtClean="0"/>
              <a:t> objects:</a:t>
            </a:r>
          </a:p>
          <a:p>
            <a:pPr marL="457200" indent="-457200">
              <a:buNone/>
            </a:pPr>
            <a:r>
              <a:rPr lang="en-US" dirty="0" smtClean="0"/>
              <a:t>	- Primitive: line2D, rectangle, circle, and text.</a:t>
            </a:r>
          </a:p>
          <a:p>
            <a:pPr marL="457200" indent="-457200">
              <a:buNone/>
            </a:pPr>
            <a:r>
              <a:rPr lang="en-US" dirty="0" smtClean="0"/>
              <a:t>	- Composite: Axis, tick, axes, and figure</a:t>
            </a:r>
          </a:p>
          <a:p>
            <a:pPr marL="457200" indent="-457200"/>
            <a:r>
              <a:rPr lang="en-US" dirty="0" err="1" smtClean="0"/>
              <a:t>Masing-masing</a:t>
            </a:r>
            <a:r>
              <a:rPr lang="en-US" dirty="0" smtClean="0"/>
              <a:t> composite artist </a:t>
            </a:r>
            <a:r>
              <a:rPr lang="en-US" dirty="0" err="1" smtClean="0"/>
              <a:t>dapat</a:t>
            </a:r>
            <a:r>
              <a:rPr lang="en-US" dirty="0" smtClean="0"/>
              <a:t> </a:t>
            </a:r>
            <a:r>
              <a:rPr lang="en-US" dirty="0" err="1" smtClean="0"/>
              <a:t>berisi</a:t>
            </a:r>
            <a:r>
              <a:rPr lang="en-US" dirty="0" smtClean="0"/>
              <a:t> composite artists yang </a:t>
            </a:r>
            <a:r>
              <a:rPr lang="en-US" dirty="0" err="1" smtClean="0"/>
              <a:t>lainnya</a:t>
            </a:r>
            <a:r>
              <a:rPr lang="en-US" dirty="0" smtClean="0"/>
              <a:t> </a:t>
            </a:r>
            <a:r>
              <a:rPr lang="en-US" dirty="0" err="1" smtClean="0"/>
              <a:t>seperti</a:t>
            </a:r>
            <a:r>
              <a:rPr lang="en-US" dirty="0" smtClean="0"/>
              <a:t> primitive artists.</a:t>
            </a:r>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Pendahuluan</a:t>
            </a:r>
            <a:r>
              <a:rPr lang="en-US" dirty="0" smtClean="0"/>
              <a:t> </a:t>
            </a:r>
            <a:r>
              <a:rPr lang="en-US" dirty="0" err="1" smtClean="0"/>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23</a:t>
            </a:fld>
            <a:endParaRPr lang="id-ID" dirty="0"/>
          </a:p>
        </p:txBody>
      </p:sp>
      <p:sp>
        <p:nvSpPr>
          <p:cNvPr id="8" name="Content Placeholder 6"/>
          <p:cNvSpPr txBox="1">
            <a:spLocks/>
          </p:cNvSpPr>
          <p:nvPr/>
        </p:nvSpPr>
        <p:spPr>
          <a:xfrm>
            <a:off x="155851" y="1539767"/>
            <a:ext cx="8814723" cy="667406"/>
          </a:xfrm>
          <a:prstGeom prst="rect">
            <a:avLst/>
          </a:prstGeom>
        </p:spPr>
        <p:txBody>
          <a:bodyPr vert="horz" lIns="91440" tIns="45720" rIns="91440" bIns="45720" rtlCol="0" anchor="ctr">
            <a:normAutofit/>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b="1" u="sng" dirty="0" smtClean="0">
                <a:solidFill>
                  <a:schemeClr val="bg2">
                    <a:lumMod val="25000"/>
                  </a:schemeClr>
                </a:solidFill>
              </a:rPr>
              <a:t>2. Artist Layer</a:t>
            </a:r>
          </a:p>
        </p:txBody>
      </p:sp>
    </p:spTree>
    <p:extLst>
      <p:ext uri="{BB962C8B-B14F-4D97-AF65-F5344CB8AC3E}">
        <p14:creationId xmlns:p14="http://schemas.microsoft.com/office/powerpoint/2010/main" val="101080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Arsitektur</a:t>
            </a:r>
            <a:r>
              <a:rPr lang="en-US" dirty="0" smtClean="0"/>
              <a:t> </a:t>
            </a:r>
            <a:r>
              <a:rPr lang="en-US" dirty="0" err="1" smtClean="0"/>
              <a:t>Matplotlib</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Pendahuluan</a:t>
            </a:r>
            <a:r>
              <a:rPr lang="en-US" dirty="0" smtClean="0"/>
              <a:t> </a:t>
            </a:r>
            <a:r>
              <a:rPr lang="en-US" dirty="0" err="1" smtClean="0"/>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24</a:t>
            </a:fld>
            <a:endParaRPr lang="id-ID" dirty="0"/>
          </a:p>
        </p:txBody>
      </p:sp>
      <p:sp>
        <p:nvSpPr>
          <p:cNvPr id="8" name="Content Placeholder 6"/>
          <p:cNvSpPr txBox="1">
            <a:spLocks/>
          </p:cNvSpPr>
          <p:nvPr/>
        </p:nvSpPr>
        <p:spPr>
          <a:xfrm>
            <a:off x="155851" y="1539767"/>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b="1" u="sng" dirty="0" err="1" smtClean="0">
                <a:solidFill>
                  <a:schemeClr val="bg2">
                    <a:lumMod val="25000"/>
                  </a:schemeClr>
                </a:solidFill>
              </a:rPr>
              <a:t>Menempatkan</a:t>
            </a:r>
            <a:r>
              <a:rPr lang="en-US" sz="2000" b="1" u="sng" dirty="0" smtClean="0">
                <a:solidFill>
                  <a:schemeClr val="bg2">
                    <a:lumMod val="25000"/>
                  </a:schemeClr>
                </a:solidFill>
              </a:rPr>
              <a:t> Artist Layer </a:t>
            </a:r>
            <a:r>
              <a:rPr lang="en-US" sz="2000" b="1" u="sng" dirty="0" err="1" smtClean="0">
                <a:solidFill>
                  <a:schemeClr val="bg2">
                    <a:lumMod val="25000"/>
                  </a:schemeClr>
                </a:solidFill>
              </a:rPr>
              <a:t>untuk</a:t>
            </a:r>
            <a:r>
              <a:rPr lang="en-US" sz="2000" b="1" u="sng" dirty="0" smtClean="0">
                <a:solidFill>
                  <a:schemeClr val="bg2">
                    <a:lumMod val="25000"/>
                  </a:schemeClr>
                </a:solidFill>
              </a:rPr>
              <a:t> </a:t>
            </a:r>
            <a:r>
              <a:rPr lang="en-US" sz="2000" b="1" u="sng" dirty="0" err="1" smtClean="0">
                <a:solidFill>
                  <a:schemeClr val="bg2">
                    <a:lumMod val="25000"/>
                  </a:schemeClr>
                </a:solidFill>
              </a:rPr>
              <a:t>Digunakan</a:t>
            </a:r>
            <a:endParaRPr lang="en-US" sz="2000" b="1" u="sng" dirty="0" smtClean="0">
              <a:solidFill>
                <a:schemeClr val="bg2">
                  <a:lumMod val="25000"/>
                </a:schemeClr>
              </a:solidFill>
            </a:endParaRPr>
          </a:p>
          <a:p>
            <a:pPr marL="457200" marR="0" lvl="0" indent="-457200" algn="l" defTabSz="914400" rtl="0" eaLnBrk="1" fontAlgn="auto" latinLnBrk="0" hangingPunct="1">
              <a:lnSpc>
                <a:spcPct val="100000"/>
              </a:lnSpc>
              <a:spcBef>
                <a:spcPts val="1000"/>
              </a:spcBef>
              <a:spcAft>
                <a:spcPts val="0"/>
              </a:spcAft>
              <a:buClrTx/>
              <a:buSzTx/>
              <a:tabLst/>
              <a:defRPr/>
            </a:pPr>
            <a:r>
              <a:rPr lang="en-US" sz="2000" dirty="0" err="1" smtClean="0">
                <a:solidFill>
                  <a:schemeClr val="bg2">
                    <a:lumMod val="25000"/>
                  </a:schemeClr>
                </a:solidFill>
              </a:rPr>
              <a:t>Membuat</a:t>
            </a:r>
            <a:r>
              <a:rPr lang="en-US" sz="2000" dirty="0" smtClean="0">
                <a:solidFill>
                  <a:schemeClr val="bg2">
                    <a:lumMod val="25000"/>
                  </a:schemeClr>
                </a:solidFill>
              </a:rPr>
              <a:t> histogram </a:t>
            </a:r>
            <a:r>
              <a:rPr lang="en-US" sz="2000" dirty="0" err="1" smtClean="0">
                <a:solidFill>
                  <a:schemeClr val="bg2">
                    <a:lumMod val="25000"/>
                  </a:schemeClr>
                </a:solidFill>
              </a:rPr>
              <a:t>dari</a:t>
            </a:r>
            <a:r>
              <a:rPr lang="en-US" sz="2000" dirty="0" smtClean="0">
                <a:solidFill>
                  <a:schemeClr val="bg2">
                    <a:lumMod val="25000"/>
                  </a:schemeClr>
                </a:solidFill>
              </a:rPr>
              <a:t> </a:t>
            </a:r>
            <a:r>
              <a:rPr lang="en-US" sz="2000" dirty="0" err="1" smtClean="0">
                <a:solidFill>
                  <a:schemeClr val="bg2">
                    <a:lumMod val="25000"/>
                  </a:schemeClr>
                </a:solidFill>
              </a:rPr>
              <a:t>contoh</a:t>
            </a:r>
            <a:r>
              <a:rPr lang="en-US" sz="2000" dirty="0" smtClean="0">
                <a:solidFill>
                  <a:schemeClr val="bg2">
                    <a:lumMod val="25000"/>
                  </a:schemeClr>
                </a:solidFill>
              </a:rPr>
              <a:t> data </a:t>
            </a:r>
            <a:r>
              <a:rPr lang="en-US" sz="2000" dirty="0" err="1" smtClean="0">
                <a:solidFill>
                  <a:schemeClr val="bg2">
                    <a:lumMod val="25000"/>
                  </a:schemeClr>
                </a:solidFill>
              </a:rPr>
              <a:t>dengan</a:t>
            </a:r>
            <a:r>
              <a:rPr lang="en-US" sz="2000" dirty="0" smtClean="0">
                <a:solidFill>
                  <a:schemeClr val="bg2">
                    <a:lumMod val="25000"/>
                  </a:schemeClr>
                </a:solidFill>
              </a:rPr>
              <a:t> </a:t>
            </a:r>
            <a:r>
              <a:rPr lang="en-US" sz="2000" b="1" dirty="0" smtClean="0">
                <a:solidFill>
                  <a:schemeClr val="bg2">
                    <a:lumMod val="25000"/>
                  </a:schemeClr>
                </a:solidFill>
              </a:rPr>
              <a:t>Artist</a:t>
            </a:r>
            <a:r>
              <a:rPr lang="en-US" sz="2000" dirty="0" smtClean="0">
                <a:solidFill>
                  <a:schemeClr val="bg2">
                    <a:lumMod val="25000"/>
                  </a:schemeClr>
                </a:solidFill>
              </a:rPr>
              <a:t> layer:</a:t>
            </a:r>
          </a:p>
        </p:txBody>
      </p:sp>
      <p:pic>
        <p:nvPicPr>
          <p:cNvPr id="9" name="Picture 2" descr="D:\DTY_PROJECTS\2019_Digital Talent\Matplotlib - extract iamge\DV0101EN - Introduction to Matplotlib 626 - YouTube (5-24-2019 11-42-59 AM)\DV0101EN - Introduction to Matplotlib 626 - YouTube 304.jpg"/>
          <p:cNvPicPr>
            <a:picLocks noChangeAspect="1" noChangeArrowheads="1"/>
          </p:cNvPicPr>
          <p:nvPr/>
        </p:nvPicPr>
        <p:blipFill>
          <a:blip r:embed="rId3"/>
          <a:srcRect l="12188" t="34282" r="11800" b="18146"/>
          <a:stretch>
            <a:fillRect/>
          </a:stretch>
        </p:blipFill>
        <p:spPr bwMode="auto">
          <a:xfrm>
            <a:off x="157655" y="2380593"/>
            <a:ext cx="8822294" cy="3105807"/>
          </a:xfrm>
          <a:prstGeom prst="rect">
            <a:avLst/>
          </a:prstGeom>
          <a:noFill/>
        </p:spPr>
      </p:pic>
      <p:sp>
        <p:nvSpPr>
          <p:cNvPr id="13" name="Rectangle 12"/>
          <p:cNvSpPr/>
          <p:nvPr/>
        </p:nvSpPr>
        <p:spPr>
          <a:xfrm>
            <a:off x="4430110" y="3294994"/>
            <a:ext cx="4398579" cy="283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rgbClr val="FF0000"/>
                </a:solidFill>
              </a:rPr>
              <a:t>Perintah</a:t>
            </a:r>
            <a:r>
              <a:rPr lang="en-US" dirty="0" smtClean="0">
                <a:solidFill>
                  <a:srgbClr val="FF0000"/>
                </a:solidFill>
              </a:rPr>
              <a:t> random 10000 </a:t>
            </a:r>
            <a:r>
              <a:rPr lang="en-US" dirty="0" err="1" smtClean="0">
                <a:solidFill>
                  <a:srgbClr val="FF0000"/>
                </a:solidFill>
              </a:rPr>
              <a:t>dengan</a:t>
            </a:r>
            <a:r>
              <a:rPr lang="en-US" dirty="0" smtClean="0">
                <a:solidFill>
                  <a:srgbClr val="FF0000"/>
                </a:solidFill>
              </a:rPr>
              <a:t> </a:t>
            </a:r>
            <a:r>
              <a:rPr lang="en-US" dirty="0" err="1" smtClean="0">
                <a:solidFill>
                  <a:srgbClr val="FF0000"/>
                </a:solidFill>
              </a:rPr>
              <a:t>numpy</a:t>
            </a:r>
            <a:endParaRPr lang="en-US" dirty="0">
              <a:solidFill>
                <a:srgbClr val="FF0000"/>
              </a:solidFill>
            </a:endParaRPr>
          </a:p>
        </p:txBody>
      </p:sp>
      <p:sp>
        <p:nvSpPr>
          <p:cNvPr id="19" name="Rectangle 18"/>
          <p:cNvSpPr/>
          <p:nvPr/>
        </p:nvSpPr>
        <p:spPr>
          <a:xfrm>
            <a:off x="4882055" y="3920360"/>
            <a:ext cx="3426373" cy="273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rgbClr val="FF0000"/>
                </a:solidFill>
              </a:rPr>
              <a:t>Perintah</a:t>
            </a:r>
            <a:r>
              <a:rPr lang="en-US" dirty="0" smtClean="0">
                <a:solidFill>
                  <a:srgbClr val="FF0000"/>
                </a:solidFill>
              </a:rPr>
              <a:t> </a:t>
            </a:r>
            <a:r>
              <a:rPr lang="en-US" dirty="0" err="1" smtClean="0">
                <a:solidFill>
                  <a:srgbClr val="FF0000"/>
                </a:solidFill>
              </a:rPr>
              <a:t>membuat</a:t>
            </a:r>
            <a:r>
              <a:rPr lang="en-US" dirty="0" smtClean="0">
                <a:solidFill>
                  <a:srgbClr val="FF0000"/>
                </a:solidFill>
              </a:rPr>
              <a:t> </a:t>
            </a:r>
            <a:r>
              <a:rPr lang="en-US" dirty="0" err="1" smtClean="0">
                <a:solidFill>
                  <a:srgbClr val="FF0000"/>
                </a:solidFill>
              </a:rPr>
              <a:t>sumbu</a:t>
            </a:r>
            <a:r>
              <a:rPr lang="en-US" dirty="0" smtClean="0">
                <a:solidFill>
                  <a:srgbClr val="FF0000"/>
                </a:solidFill>
              </a:rPr>
              <a:t> artist</a:t>
            </a:r>
            <a:endParaRPr lang="en-US" dirty="0">
              <a:solidFill>
                <a:srgbClr val="FF0000"/>
              </a:solidFill>
            </a:endParaRPr>
          </a:p>
        </p:txBody>
      </p:sp>
      <p:cxnSp>
        <p:nvCxnSpPr>
          <p:cNvPr id="21" name="Straight Arrow Connector 20"/>
          <p:cNvCxnSpPr>
            <a:stCxn id="13" idx="1"/>
          </p:cNvCxnSpPr>
          <p:nvPr/>
        </p:nvCxnSpPr>
        <p:spPr>
          <a:xfrm rot="10800000">
            <a:off x="3736428" y="3436883"/>
            <a:ext cx="693682"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412828" y="4277712"/>
            <a:ext cx="3426373" cy="273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rgbClr val="FF0000"/>
                </a:solidFill>
              </a:rPr>
              <a:t>Perintah</a:t>
            </a:r>
            <a:r>
              <a:rPr lang="en-US" dirty="0" smtClean="0">
                <a:solidFill>
                  <a:srgbClr val="FF0000"/>
                </a:solidFill>
              </a:rPr>
              <a:t> </a:t>
            </a:r>
            <a:r>
              <a:rPr lang="en-US" dirty="0" err="1" smtClean="0">
                <a:solidFill>
                  <a:srgbClr val="FF0000"/>
                </a:solidFill>
              </a:rPr>
              <a:t>membuat</a:t>
            </a:r>
            <a:r>
              <a:rPr lang="en-US" dirty="0" smtClean="0">
                <a:solidFill>
                  <a:srgbClr val="FF0000"/>
                </a:solidFill>
              </a:rPr>
              <a:t> histogram</a:t>
            </a:r>
            <a:endParaRPr lang="en-US" dirty="0">
              <a:solidFill>
                <a:srgbClr val="FF0000"/>
              </a:solidFill>
            </a:endParaRPr>
          </a:p>
        </p:txBody>
      </p:sp>
      <p:cxnSp>
        <p:nvCxnSpPr>
          <p:cNvPr id="28" name="Straight Arrow Connector 27"/>
          <p:cNvCxnSpPr>
            <a:stCxn id="19" idx="1"/>
          </p:cNvCxnSpPr>
          <p:nvPr/>
        </p:nvCxnSpPr>
        <p:spPr>
          <a:xfrm rot="10800000">
            <a:off x="4398579" y="4051738"/>
            <a:ext cx="483476" cy="52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0800000">
            <a:off x="5108029" y="4414345"/>
            <a:ext cx="425669" cy="15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5822741" y="2716925"/>
            <a:ext cx="2438400" cy="262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rgbClr val="FF0000"/>
                </a:solidFill>
              </a:rPr>
              <a:t>Perintah</a:t>
            </a:r>
            <a:r>
              <a:rPr lang="en-US" dirty="0" smtClean="0">
                <a:solidFill>
                  <a:srgbClr val="FF0000"/>
                </a:solidFill>
              </a:rPr>
              <a:t> figure artist</a:t>
            </a:r>
            <a:endParaRPr lang="en-US" dirty="0">
              <a:solidFill>
                <a:srgbClr val="FF0000"/>
              </a:solidFill>
            </a:endParaRPr>
          </a:p>
        </p:txBody>
      </p:sp>
      <p:cxnSp>
        <p:nvCxnSpPr>
          <p:cNvPr id="34" name="Straight Arrow Connector 33"/>
          <p:cNvCxnSpPr/>
          <p:nvPr/>
        </p:nvCxnSpPr>
        <p:spPr>
          <a:xfrm rot="10800000">
            <a:off x="5155324" y="2790497"/>
            <a:ext cx="725214" cy="4729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78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Arsitektur</a:t>
            </a:r>
            <a:r>
              <a:rPr lang="en-US" dirty="0" smtClean="0"/>
              <a:t> </a:t>
            </a:r>
            <a:r>
              <a:rPr lang="en-US" dirty="0" err="1" smtClean="0"/>
              <a:t>Matplotlib</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Pendahuluan</a:t>
            </a:r>
            <a:r>
              <a:rPr lang="en-US" dirty="0" smtClean="0"/>
              <a:t> </a:t>
            </a:r>
            <a:r>
              <a:rPr lang="en-US" dirty="0" err="1" smtClean="0"/>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25</a:t>
            </a:fld>
            <a:endParaRPr lang="id-ID" dirty="0"/>
          </a:p>
        </p:txBody>
      </p:sp>
      <p:sp>
        <p:nvSpPr>
          <p:cNvPr id="8" name="Content Placeholder 6"/>
          <p:cNvSpPr txBox="1">
            <a:spLocks/>
          </p:cNvSpPr>
          <p:nvPr/>
        </p:nvSpPr>
        <p:spPr>
          <a:xfrm>
            <a:off x="155851" y="1539767"/>
            <a:ext cx="8814723" cy="667406"/>
          </a:xfrm>
          <a:prstGeom prst="rect">
            <a:avLst/>
          </a:prstGeom>
        </p:spPr>
        <p:txBody>
          <a:bodyPr vert="horz" lIns="91440" tIns="45720" rIns="91440" bIns="45720" rtlCol="0" anchor="ctr">
            <a:normAutofit fontScale="85000" lnSpcReduction="20000"/>
          </a:bodyPr>
          <a:lstStyle/>
          <a:p>
            <a:pPr marL="457200" lvl="0" indent="-457200">
              <a:spcBef>
                <a:spcPts val="1000"/>
              </a:spcBef>
              <a:defRPr/>
            </a:pPr>
            <a:r>
              <a:rPr lang="en-US" sz="2000" b="1" u="sng" dirty="0" err="1" smtClean="0">
                <a:solidFill>
                  <a:schemeClr val="bg2">
                    <a:lumMod val="25000"/>
                  </a:schemeClr>
                </a:solidFill>
              </a:rPr>
              <a:t>Menempatkan</a:t>
            </a:r>
            <a:r>
              <a:rPr lang="en-US" sz="2000" b="1" u="sng" dirty="0" smtClean="0">
                <a:solidFill>
                  <a:schemeClr val="bg2">
                    <a:lumMod val="25000"/>
                  </a:schemeClr>
                </a:solidFill>
              </a:rPr>
              <a:t> Artist Layer </a:t>
            </a:r>
            <a:r>
              <a:rPr lang="en-US" sz="2000" b="1" u="sng" dirty="0" err="1" smtClean="0">
                <a:solidFill>
                  <a:schemeClr val="bg2">
                    <a:lumMod val="25000"/>
                  </a:schemeClr>
                </a:solidFill>
              </a:rPr>
              <a:t>untuk</a:t>
            </a:r>
            <a:r>
              <a:rPr lang="en-US" sz="2000" b="1" u="sng" dirty="0" smtClean="0">
                <a:solidFill>
                  <a:schemeClr val="bg2">
                    <a:lumMod val="25000"/>
                  </a:schemeClr>
                </a:solidFill>
              </a:rPr>
              <a:t> </a:t>
            </a:r>
            <a:r>
              <a:rPr lang="en-US" sz="2000" b="1" u="sng" dirty="0" err="1" smtClean="0">
                <a:solidFill>
                  <a:schemeClr val="bg2">
                    <a:lumMod val="25000"/>
                  </a:schemeClr>
                </a:solidFill>
              </a:rPr>
              <a:t>Digunakan</a:t>
            </a:r>
            <a:endParaRPr lang="en-US" sz="2000" b="1" u="sng" dirty="0" smtClean="0">
              <a:solidFill>
                <a:schemeClr val="bg2">
                  <a:lumMod val="25000"/>
                </a:schemeClr>
              </a:solidFill>
            </a:endParaRPr>
          </a:p>
          <a:p>
            <a:pPr marL="457200" lvl="0" indent="-457200">
              <a:spcBef>
                <a:spcPts val="1000"/>
              </a:spcBef>
              <a:defRPr/>
            </a:pPr>
            <a:r>
              <a:rPr lang="en-US" sz="2000" dirty="0" err="1" smtClean="0">
                <a:solidFill>
                  <a:schemeClr val="bg2">
                    <a:lumMod val="25000"/>
                  </a:schemeClr>
                </a:solidFill>
              </a:rPr>
              <a:t>Membuat</a:t>
            </a:r>
            <a:r>
              <a:rPr lang="en-US" sz="2000" dirty="0" smtClean="0">
                <a:solidFill>
                  <a:schemeClr val="bg2">
                    <a:lumMod val="25000"/>
                  </a:schemeClr>
                </a:solidFill>
              </a:rPr>
              <a:t> histogram </a:t>
            </a:r>
            <a:r>
              <a:rPr lang="en-US" sz="2000" dirty="0" err="1" smtClean="0">
                <a:solidFill>
                  <a:schemeClr val="bg2">
                    <a:lumMod val="25000"/>
                  </a:schemeClr>
                </a:solidFill>
              </a:rPr>
              <a:t>dari</a:t>
            </a:r>
            <a:r>
              <a:rPr lang="en-US" sz="2000" dirty="0" smtClean="0">
                <a:solidFill>
                  <a:schemeClr val="bg2">
                    <a:lumMod val="25000"/>
                  </a:schemeClr>
                </a:solidFill>
              </a:rPr>
              <a:t> </a:t>
            </a:r>
            <a:r>
              <a:rPr lang="en-US" sz="2000" dirty="0" err="1" smtClean="0">
                <a:solidFill>
                  <a:schemeClr val="bg2">
                    <a:lumMod val="25000"/>
                  </a:schemeClr>
                </a:solidFill>
              </a:rPr>
              <a:t>contoh</a:t>
            </a:r>
            <a:r>
              <a:rPr lang="en-US" sz="2000" dirty="0" smtClean="0">
                <a:solidFill>
                  <a:schemeClr val="bg2">
                    <a:lumMod val="25000"/>
                  </a:schemeClr>
                </a:solidFill>
              </a:rPr>
              <a:t> data </a:t>
            </a:r>
            <a:r>
              <a:rPr lang="en-US" sz="2000" dirty="0" err="1" smtClean="0">
                <a:solidFill>
                  <a:schemeClr val="bg2">
                    <a:lumMod val="25000"/>
                  </a:schemeClr>
                </a:solidFill>
              </a:rPr>
              <a:t>dengan</a:t>
            </a:r>
            <a:r>
              <a:rPr lang="en-US" sz="2000" dirty="0" smtClean="0">
                <a:solidFill>
                  <a:schemeClr val="bg2">
                    <a:lumMod val="25000"/>
                  </a:schemeClr>
                </a:solidFill>
              </a:rPr>
              <a:t> </a:t>
            </a:r>
            <a:r>
              <a:rPr lang="en-US" sz="2000" b="1" dirty="0" smtClean="0">
                <a:solidFill>
                  <a:schemeClr val="bg2">
                    <a:lumMod val="25000"/>
                  </a:schemeClr>
                </a:solidFill>
              </a:rPr>
              <a:t>Artist</a:t>
            </a:r>
            <a:r>
              <a:rPr lang="en-US" sz="2000" dirty="0" smtClean="0">
                <a:solidFill>
                  <a:schemeClr val="bg2">
                    <a:lumMod val="25000"/>
                  </a:schemeClr>
                </a:solidFill>
              </a:rPr>
              <a:t> layer:</a:t>
            </a:r>
          </a:p>
        </p:txBody>
      </p:sp>
      <p:pic>
        <p:nvPicPr>
          <p:cNvPr id="10" name="Picture 3" descr="D:\DTY_PROJECTS\2019_Digital Talent\Matplotlib - extract iamge\DV0101EN - Introduction to Matplotlib 626 - YouTube (5-24-2019 11-42-59 AM)\DV0101EN - Introduction to Matplotlib 626 - YouTube 314.jpg"/>
          <p:cNvPicPr>
            <a:picLocks noChangeAspect="1" noChangeArrowheads="1"/>
          </p:cNvPicPr>
          <p:nvPr/>
        </p:nvPicPr>
        <p:blipFill>
          <a:blip r:embed="rId3"/>
          <a:srcRect l="26211" t="24794" r="26740" b="10665"/>
          <a:stretch>
            <a:fillRect/>
          </a:stretch>
        </p:blipFill>
        <p:spPr bwMode="auto">
          <a:xfrm>
            <a:off x="1560817" y="2222935"/>
            <a:ext cx="5423338" cy="4184789"/>
          </a:xfrm>
          <a:prstGeom prst="rect">
            <a:avLst/>
          </a:prstGeom>
          <a:noFill/>
        </p:spPr>
      </p:pic>
    </p:spTree>
    <p:extLst>
      <p:ext uri="{BB962C8B-B14F-4D97-AF65-F5344CB8AC3E}">
        <p14:creationId xmlns:p14="http://schemas.microsoft.com/office/powerpoint/2010/main" val="5536283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Arsitektur</a:t>
            </a:r>
            <a:r>
              <a:rPr lang="en-US" dirty="0" smtClean="0"/>
              <a:t> </a:t>
            </a:r>
            <a:r>
              <a:rPr lang="en-US" dirty="0" err="1" smtClean="0"/>
              <a:t>Matplotlib</a:t>
            </a:r>
            <a:endParaRPr lang="id-ID" dirty="0"/>
          </a:p>
        </p:txBody>
      </p:sp>
      <p:sp>
        <p:nvSpPr>
          <p:cNvPr id="7" name="Content Placeholder 6"/>
          <p:cNvSpPr>
            <a:spLocks noGrp="1"/>
          </p:cNvSpPr>
          <p:nvPr>
            <p:ph idx="1"/>
          </p:nvPr>
        </p:nvSpPr>
        <p:spPr>
          <a:xfrm>
            <a:off x="184897" y="2112575"/>
            <a:ext cx="8814723" cy="1450432"/>
          </a:xfrm>
        </p:spPr>
        <p:txBody>
          <a:bodyPr anchor="ctr">
            <a:normAutofit/>
          </a:bodyPr>
          <a:lstStyle/>
          <a:p>
            <a:pPr marL="457200" indent="-457200">
              <a:buFont typeface="+mj-lt"/>
              <a:buAutoNum type="arabicPeriod"/>
            </a:pPr>
            <a:r>
              <a:rPr lang="en-US" dirty="0" err="1" smtClean="0"/>
              <a:t>Terdiri</a:t>
            </a:r>
            <a:r>
              <a:rPr lang="en-US" dirty="0" smtClean="0"/>
              <a:t> </a:t>
            </a:r>
            <a:r>
              <a:rPr lang="en-US" dirty="0" err="1" smtClean="0"/>
              <a:t>dari</a:t>
            </a:r>
            <a:r>
              <a:rPr lang="en-US" dirty="0" smtClean="0"/>
              <a:t> yang paling </a:t>
            </a:r>
            <a:r>
              <a:rPr lang="en-US" dirty="0" err="1" smtClean="0"/>
              <a:t>utama</a:t>
            </a:r>
            <a:r>
              <a:rPr lang="en-US" dirty="0" smtClean="0"/>
              <a:t> </a:t>
            </a:r>
            <a:r>
              <a:rPr lang="en-US" dirty="0" err="1" smtClean="0"/>
              <a:t>adalah</a:t>
            </a:r>
            <a:r>
              <a:rPr lang="en-US" dirty="0" smtClean="0"/>
              <a:t> </a:t>
            </a:r>
            <a:r>
              <a:rPr lang="en-US" b="1" dirty="0" err="1" smtClean="0"/>
              <a:t>pyplot</a:t>
            </a:r>
            <a:r>
              <a:rPr lang="en-US" dirty="0" smtClean="0"/>
              <a:t>, </a:t>
            </a:r>
            <a:r>
              <a:rPr lang="en-US" dirty="0" err="1" smtClean="0"/>
              <a:t>antar</a:t>
            </a:r>
            <a:r>
              <a:rPr lang="en-US" dirty="0" smtClean="0"/>
              <a:t> </a:t>
            </a:r>
            <a:r>
              <a:rPr lang="en-US" dirty="0" err="1" smtClean="0"/>
              <a:t>muka</a:t>
            </a:r>
            <a:r>
              <a:rPr lang="en-US" dirty="0" smtClean="0"/>
              <a:t> </a:t>
            </a:r>
            <a:r>
              <a:rPr lang="en-US" dirty="0" err="1" smtClean="0"/>
              <a:t>dengan</a:t>
            </a:r>
            <a:r>
              <a:rPr lang="en-US" dirty="0" smtClean="0"/>
              <a:t> </a:t>
            </a:r>
            <a:r>
              <a:rPr lang="en-US" b="1" dirty="0" smtClean="0"/>
              <a:t>artist</a:t>
            </a:r>
            <a:r>
              <a:rPr lang="en-US" dirty="0" smtClean="0"/>
              <a:t> layer. </a:t>
            </a:r>
          </a:p>
          <a:p>
            <a:pPr marL="457200" indent="-457200">
              <a:buFont typeface="+mj-lt"/>
              <a:buAutoNum type="arabicPeriod" startAt="2"/>
            </a:pPr>
            <a:r>
              <a:rPr lang="en-US" dirty="0" err="1" smtClean="0"/>
              <a:t>Perintah</a:t>
            </a:r>
            <a:r>
              <a:rPr lang="en-US" dirty="0" smtClean="0"/>
              <a:t> yang </a:t>
            </a:r>
            <a:r>
              <a:rPr lang="en-US" dirty="0" err="1" smtClean="0"/>
              <a:t>digunakan</a:t>
            </a:r>
            <a:r>
              <a:rPr lang="en-US" dirty="0" smtClean="0"/>
              <a:t> </a:t>
            </a:r>
            <a:r>
              <a:rPr lang="en-US" dirty="0" err="1" smtClean="0"/>
              <a:t>untuk</a:t>
            </a:r>
            <a:r>
              <a:rPr lang="en-US" dirty="0" smtClean="0"/>
              <a:t> </a:t>
            </a:r>
            <a:r>
              <a:rPr lang="en-US" dirty="0" err="1" smtClean="0"/>
              <a:t>membuat</a:t>
            </a:r>
            <a:r>
              <a:rPr lang="en-US" dirty="0" smtClean="0"/>
              <a:t> histogram </a:t>
            </a:r>
            <a:r>
              <a:rPr lang="en-US" dirty="0" err="1" smtClean="0"/>
              <a:t>dari</a:t>
            </a:r>
            <a:r>
              <a:rPr lang="en-US" dirty="0" smtClean="0"/>
              <a:t> </a:t>
            </a:r>
            <a:r>
              <a:rPr lang="en-US" dirty="0" err="1" smtClean="0"/>
              <a:t>angka</a:t>
            </a:r>
            <a:r>
              <a:rPr lang="en-US" dirty="0" smtClean="0"/>
              <a:t> random 10000 </a:t>
            </a:r>
            <a:r>
              <a:rPr lang="en-US" dirty="0" err="1" smtClean="0"/>
              <a:t>menggunakan</a:t>
            </a:r>
            <a:r>
              <a:rPr lang="en-US" dirty="0" smtClean="0"/>
              <a:t> </a:t>
            </a:r>
            <a:r>
              <a:rPr lang="en-US" b="1" dirty="0" err="1" smtClean="0"/>
              <a:t>pyplot</a:t>
            </a:r>
            <a:r>
              <a:rPr lang="en-US" b="1" dirty="0" smtClean="0"/>
              <a:t> </a:t>
            </a:r>
            <a:r>
              <a:rPr lang="en-US" dirty="0" smtClean="0"/>
              <a:t>interface.</a:t>
            </a:r>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Pendahuluan</a:t>
            </a:r>
            <a:r>
              <a:rPr lang="en-US" dirty="0" smtClean="0"/>
              <a:t> </a:t>
            </a:r>
            <a:r>
              <a:rPr lang="en-US" dirty="0" err="1" smtClean="0"/>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26</a:t>
            </a:fld>
            <a:endParaRPr lang="id-ID" dirty="0"/>
          </a:p>
        </p:txBody>
      </p:sp>
      <p:sp>
        <p:nvSpPr>
          <p:cNvPr id="8" name="Content Placeholder 6"/>
          <p:cNvSpPr txBox="1">
            <a:spLocks/>
          </p:cNvSpPr>
          <p:nvPr/>
        </p:nvSpPr>
        <p:spPr>
          <a:xfrm>
            <a:off x="155851" y="1429405"/>
            <a:ext cx="8814723" cy="667406"/>
          </a:xfrm>
          <a:prstGeom prst="rect">
            <a:avLst/>
          </a:prstGeom>
        </p:spPr>
        <p:txBody>
          <a:bodyPr vert="horz" lIns="91440" tIns="45720" rIns="91440" bIns="45720" rtlCol="0" anchor="ctr">
            <a:normAutofit/>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b="1" u="sng" dirty="0" smtClean="0">
                <a:solidFill>
                  <a:schemeClr val="bg2">
                    <a:lumMod val="25000"/>
                  </a:schemeClr>
                </a:solidFill>
              </a:rPr>
              <a:t>3. Scripting Layer</a:t>
            </a:r>
          </a:p>
        </p:txBody>
      </p:sp>
      <p:pic>
        <p:nvPicPr>
          <p:cNvPr id="9" name="Picture 2" descr="D:\DTY_PROJECTS\2019_Digital Talent\Matplotlib - extract iamge\DV0101EN - Introduction to Matplotlib 626 - YouTube (5-24-2019 11-42-59 AM)\DV0101EN - Introduction to Matplotlib 626 - YouTube 375.jpg"/>
          <p:cNvPicPr>
            <a:picLocks noChangeAspect="1" noChangeArrowheads="1"/>
          </p:cNvPicPr>
          <p:nvPr/>
        </p:nvPicPr>
        <p:blipFill>
          <a:blip r:embed="rId3"/>
          <a:srcRect l="13375" t="50257" r="12837" b="20294"/>
          <a:stretch>
            <a:fillRect/>
          </a:stretch>
        </p:blipFill>
        <p:spPr bwMode="auto">
          <a:xfrm>
            <a:off x="78811" y="3736433"/>
            <a:ext cx="8918994" cy="2002222"/>
          </a:xfrm>
          <a:prstGeom prst="rect">
            <a:avLst/>
          </a:prstGeom>
          <a:noFill/>
        </p:spPr>
      </p:pic>
    </p:spTree>
    <p:extLst>
      <p:ext uri="{BB962C8B-B14F-4D97-AF65-F5344CB8AC3E}">
        <p14:creationId xmlns:p14="http://schemas.microsoft.com/office/powerpoint/2010/main" val="81839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Menggambar</a:t>
            </a:r>
            <a:r>
              <a:rPr lang="en-GB" dirty="0" smtClean="0"/>
              <a:t> </a:t>
            </a:r>
            <a:r>
              <a:rPr lang="en-GB" dirty="0" err="1" smtClean="0"/>
              <a:t>dengan</a:t>
            </a:r>
            <a:r>
              <a:rPr lang="en-GB" dirty="0" smtClean="0"/>
              <a:t> </a:t>
            </a:r>
            <a:r>
              <a:rPr lang="en-GB" dirty="0" err="1" smtClean="0"/>
              <a:t>Matplotlib</a:t>
            </a:r>
            <a:endParaRPr lang="id-ID" dirty="0"/>
          </a:p>
        </p:txBody>
      </p:sp>
      <p:sp>
        <p:nvSpPr>
          <p:cNvPr id="3" name="Text Placeholder 2"/>
          <p:cNvSpPr>
            <a:spLocks noGrp="1"/>
          </p:cNvSpPr>
          <p:nvPr>
            <p:ph type="body" idx="1"/>
          </p:nvPr>
        </p:nvSpPr>
        <p:spPr>
          <a:xfrm>
            <a:off x="2317581" y="2483427"/>
            <a:ext cx="6188745" cy="351304"/>
          </a:xfrm>
        </p:spPr>
        <p:txBody>
          <a:bodyPr>
            <a:normAutofit lnSpcReduction="10000"/>
          </a:bodyPr>
          <a:lstStyle/>
          <a:p>
            <a:r>
              <a:rPr lang="en-GB" dirty="0" err="1" smtClean="0"/>
              <a:t>Bagian</a:t>
            </a:r>
            <a:r>
              <a:rPr lang="en-GB" dirty="0" smtClean="0"/>
              <a:t> 3</a:t>
            </a:r>
            <a:endParaRPr lang="id-ID" dirty="0"/>
          </a:p>
        </p:txBody>
      </p:sp>
      <p:sp>
        <p:nvSpPr>
          <p:cNvPr id="4" name="Date Placeholder 3"/>
          <p:cNvSpPr>
            <a:spLocks noGrp="1"/>
          </p:cNvSpPr>
          <p:nvPr>
            <p:ph type="dt" sz="half" idx="10"/>
          </p:nvPr>
        </p:nvSpPr>
        <p:spPr/>
        <p:txBody>
          <a:bodyPr/>
          <a:lstStyle/>
          <a:p>
            <a:fld id="{BBCEA055-A846-4A99-AE5D-0A67ADD4E3EF}" type="datetime1">
              <a:rPr lang="id-ID" smtClean="0"/>
              <a:pPr/>
              <a:t>26/06/2019</a:t>
            </a:fld>
            <a:endParaRPr lang="id-ID"/>
          </a:p>
        </p:txBody>
      </p:sp>
      <p:sp>
        <p:nvSpPr>
          <p:cNvPr id="5" name="Footer Placeholder 4"/>
          <p:cNvSpPr>
            <a:spLocks noGrp="1"/>
          </p:cNvSpPr>
          <p:nvPr>
            <p:ph type="ftr" sz="quarter" idx="11"/>
          </p:nvPr>
        </p:nvSpPr>
        <p:spPr/>
        <p:txBody>
          <a:bodyPr/>
          <a:lstStyle/>
          <a:p>
            <a:r>
              <a:rPr lang="id-ID" smtClean="0"/>
              <a:t>Judul Pembahasan Pertemuan Disini</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pPr/>
              <a:t>27</a:t>
            </a:fld>
            <a:endParaRPr lang="id-ID" dirty="0"/>
          </a:p>
        </p:txBody>
      </p:sp>
    </p:spTree>
    <p:extLst>
      <p:ext uri="{BB962C8B-B14F-4D97-AF65-F5344CB8AC3E}">
        <p14:creationId xmlns:p14="http://schemas.microsoft.com/office/powerpoint/2010/main" val="1677249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Matplotlib</a:t>
            </a:r>
            <a:r>
              <a:rPr lang="en-US" dirty="0" smtClean="0"/>
              <a:t> – Jupiter Notebook</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a:xfrm>
            <a:off x="2354385" y="6432331"/>
            <a:ext cx="4929284" cy="356323"/>
          </a:xfrm>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Dasar</a:t>
            </a:r>
            <a:r>
              <a:rPr lang="en-US" dirty="0" smtClean="0"/>
              <a:t> </a:t>
            </a:r>
            <a:r>
              <a:rPr lang="en-US" dirty="0" err="1" smtClean="0"/>
              <a:t>Menggambar</a:t>
            </a:r>
            <a:r>
              <a:rPr lang="en-US" dirty="0" smtClean="0"/>
              <a:t> </a:t>
            </a:r>
            <a:r>
              <a:rPr lang="en-US" dirty="0" err="1" smtClean="0"/>
              <a:t>dengan</a:t>
            </a:r>
            <a:r>
              <a:rPr lang="en-US" dirty="0" smtClean="0"/>
              <a:t> </a:t>
            </a:r>
            <a:r>
              <a:rPr lang="en-US" dirty="0" err="1" smtClean="0"/>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28</a:t>
            </a:fld>
            <a:endParaRPr lang="id-ID" dirty="0"/>
          </a:p>
        </p:txBody>
      </p:sp>
      <p:pic>
        <p:nvPicPr>
          <p:cNvPr id="7" name="Picture 2"/>
          <p:cNvPicPr>
            <a:picLocks noChangeAspect="1" noChangeArrowheads="1"/>
          </p:cNvPicPr>
          <p:nvPr/>
        </p:nvPicPr>
        <p:blipFill>
          <a:blip r:embed="rId3"/>
          <a:srcRect l="10804" t="22090" r="35639" b="32867"/>
          <a:stretch>
            <a:fillRect/>
          </a:stretch>
        </p:blipFill>
        <p:spPr bwMode="auto">
          <a:xfrm>
            <a:off x="63056" y="1608082"/>
            <a:ext cx="9033646" cy="4271566"/>
          </a:xfrm>
          <a:prstGeom prst="rect">
            <a:avLst/>
          </a:prstGeom>
          <a:noFill/>
          <a:ln w="9525">
            <a:noFill/>
            <a:miter lim="800000"/>
            <a:headEnd/>
            <a:tailEnd/>
          </a:ln>
          <a:effectLst/>
        </p:spPr>
      </p:pic>
    </p:spTree>
    <p:extLst>
      <p:ext uri="{BB962C8B-B14F-4D97-AF65-F5344CB8AC3E}">
        <p14:creationId xmlns:p14="http://schemas.microsoft.com/office/powerpoint/2010/main" val="1238969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Matplotlib</a:t>
            </a:r>
            <a:r>
              <a:rPr lang="en-US" dirty="0" smtClean="0"/>
              <a:t> – Jupiter Notebook</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a:xfrm>
            <a:off x="2354385" y="6432331"/>
            <a:ext cx="4929284" cy="356323"/>
          </a:xfrm>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Dasar</a:t>
            </a:r>
            <a:r>
              <a:rPr lang="en-US" dirty="0" smtClean="0"/>
              <a:t> </a:t>
            </a:r>
            <a:r>
              <a:rPr lang="en-US" dirty="0" err="1" smtClean="0"/>
              <a:t>Menggambar</a:t>
            </a:r>
            <a:r>
              <a:rPr lang="en-US" dirty="0" smtClean="0"/>
              <a:t> </a:t>
            </a:r>
            <a:r>
              <a:rPr lang="en-US" dirty="0" err="1" smtClean="0"/>
              <a:t>dengan</a:t>
            </a:r>
            <a:r>
              <a:rPr lang="en-US" dirty="0" smtClean="0"/>
              <a:t> </a:t>
            </a:r>
            <a:r>
              <a:rPr lang="en-US" dirty="0" err="1" smtClean="0"/>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29</a:t>
            </a:fld>
            <a:endParaRPr lang="id-ID" dirty="0"/>
          </a:p>
        </p:txBody>
      </p:sp>
      <p:pic>
        <p:nvPicPr>
          <p:cNvPr id="8" name="Picture 2"/>
          <p:cNvPicPr>
            <a:picLocks noChangeAspect="1" noChangeArrowheads="1"/>
          </p:cNvPicPr>
          <p:nvPr/>
        </p:nvPicPr>
        <p:blipFill>
          <a:blip r:embed="rId3"/>
          <a:srcRect l="10582" t="22090" r="35377" b="32436"/>
          <a:stretch>
            <a:fillRect/>
          </a:stretch>
        </p:blipFill>
        <p:spPr bwMode="auto">
          <a:xfrm>
            <a:off x="31520" y="1576549"/>
            <a:ext cx="9065182" cy="4288684"/>
          </a:xfrm>
          <a:prstGeom prst="rect">
            <a:avLst/>
          </a:prstGeom>
          <a:noFill/>
          <a:ln w="9525">
            <a:noFill/>
            <a:miter lim="800000"/>
            <a:headEnd/>
            <a:tailEnd/>
          </a:ln>
          <a:effectLst/>
        </p:spPr>
      </p:pic>
    </p:spTree>
    <p:extLst>
      <p:ext uri="{BB962C8B-B14F-4D97-AF65-F5344CB8AC3E}">
        <p14:creationId xmlns:p14="http://schemas.microsoft.com/office/powerpoint/2010/main" val="21671604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Pendahuluan</a:t>
            </a:r>
            <a:r>
              <a:rPr lang="en-GB" dirty="0" smtClean="0"/>
              <a:t> </a:t>
            </a:r>
            <a:r>
              <a:rPr lang="en-GB" dirty="0" err="1" smtClean="0"/>
              <a:t>Visualisasi</a:t>
            </a:r>
            <a:r>
              <a:rPr lang="en-GB" dirty="0" smtClean="0"/>
              <a:t> Data</a:t>
            </a:r>
            <a:endParaRPr lang="id-ID" dirty="0"/>
          </a:p>
        </p:txBody>
      </p:sp>
      <p:sp>
        <p:nvSpPr>
          <p:cNvPr id="3" name="Text Placeholder 2"/>
          <p:cNvSpPr>
            <a:spLocks noGrp="1"/>
          </p:cNvSpPr>
          <p:nvPr>
            <p:ph type="body" idx="1"/>
          </p:nvPr>
        </p:nvSpPr>
        <p:spPr>
          <a:xfrm>
            <a:off x="2317581" y="2486526"/>
            <a:ext cx="6188745" cy="348205"/>
          </a:xfrm>
        </p:spPr>
        <p:txBody>
          <a:bodyPr>
            <a:normAutofit fontScale="92500" lnSpcReduction="10000"/>
          </a:bodyPr>
          <a:lstStyle/>
          <a:p>
            <a:r>
              <a:rPr lang="en-GB" dirty="0" err="1" smtClean="0"/>
              <a:t>Bagian</a:t>
            </a:r>
            <a:r>
              <a:rPr lang="en-GB" dirty="0" smtClean="0"/>
              <a:t> 1</a:t>
            </a:r>
            <a:endParaRPr lang="id-ID" dirty="0"/>
          </a:p>
        </p:txBody>
      </p:sp>
      <p:sp>
        <p:nvSpPr>
          <p:cNvPr id="4" name="Date Placeholder 3"/>
          <p:cNvSpPr>
            <a:spLocks noGrp="1"/>
          </p:cNvSpPr>
          <p:nvPr>
            <p:ph type="dt" sz="half" idx="10"/>
          </p:nvPr>
        </p:nvSpPr>
        <p:spPr/>
        <p:txBody>
          <a:bodyPr/>
          <a:lstStyle/>
          <a:p>
            <a:fld id="{BBCEA055-A846-4A99-AE5D-0A67ADD4E3EF}" type="datetime1">
              <a:rPr lang="id-ID" smtClean="0"/>
              <a:pPr/>
              <a:t>26/06/2019</a:t>
            </a:fld>
            <a:endParaRPr lang="id-ID"/>
          </a:p>
        </p:txBody>
      </p:sp>
      <p:sp>
        <p:nvSpPr>
          <p:cNvPr id="5" name="Footer Placeholder 4"/>
          <p:cNvSpPr>
            <a:spLocks noGrp="1"/>
          </p:cNvSpPr>
          <p:nvPr>
            <p:ph type="ftr" sz="quarter" idx="11"/>
          </p:nvPr>
        </p:nvSpPr>
        <p:spPr/>
        <p:txBody>
          <a:bodyPr/>
          <a:lstStyle/>
          <a:p>
            <a:r>
              <a:rPr lang="id-ID" smtClean="0"/>
              <a:t>Judul Pembahasan Pertemuan Disini</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pPr/>
              <a:t>3</a:t>
            </a:fld>
            <a:endParaRPr lang="id-ID" dirty="0"/>
          </a:p>
        </p:txBody>
      </p:sp>
    </p:spTree>
    <p:extLst>
      <p:ext uri="{BB962C8B-B14F-4D97-AF65-F5344CB8AC3E}">
        <p14:creationId xmlns:p14="http://schemas.microsoft.com/office/powerpoint/2010/main" val="1574368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Matplotlib</a:t>
            </a:r>
            <a:r>
              <a:rPr lang="en-US" dirty="0" smtClean="0"/>
              <a:t> – Plot Function</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a:xfrm>
            <a:off x="2354385" y="6432331"/>
            <a:ext cx="4929284" cy="356323"/>
          </a:xfrm>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Dasar</a:t>
            </a:r>
            <a:r>
              <a:rPr lang="en-US" dirty="0" smtClean="0"/>
              <a:t> </a:t>
            </a:r>
            <a:r>
              <a:rPr lang="en-US" dirty="0" err="1" smtClean="0"/>
              <a:t>Menggambar</a:t>
            </a:r>
            <a:r>
              <a:rPr lang="en-US" dirty="0" smtClean="0"/>
              <a:t> </a:t>
            </a:r>
            <a:r>
              <a:rPr lang="en-US" dirty="0" err="1" smtClean="0"/>
              <a:t>dengan</a:t>
            </a:r>
            <a:r>
              <a:rPr lang="en-US" dirty="0" smtClean="0"/>
              <a:t> </a:t>
            </a:r>
            <a:r>
              <a:rPr lang="en-US" dirty="0" err="1" smtClean="0"/>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30</a:t>
            </a:fld>
            <a:endParaRPr lang="id-ID" dirty="0"/>
          </a:p>
        </p:txBody>
      </p:sp>
      <p:pic>
        <p:nvPicPr>
          <p:cNvPr id="7" name="Picture 2"/>
          <p:cNvPicPr>
            <a:picLocks noChangeAspect="1" noChangeArrowheads="1"/>
          </p:cNvPicPr>
          <p:nvPr/>
        </p:nvPicPr>
        <p:blipFill>
          <a:blip r:embed="rId3"/>
          <a:srcRect l="11029" t="22050" r="35653" b="33249"/>
          <a:stretch>
            <a:fillRect/>
          </a:stretch>
        </p:blipFill>
        <p:spPr bwMode="auto">
          <a:xfrm>
            <a:off x="110333" y="1560779"/>
            <a:ext cx="8844482" cy="4168986"/>
          </a:xfrm>
          <a:prstGeom prst="rect">
            <a:avLst/>
          </a:prstGeom>
          <a:noFill/>
          <a:ln w="9525">
            <a:noFill/>
            <a:miter lim="800000"/>
            <a:headEnd/>
            <a:tailEnd/>
          </a:ln>
          <a:effectLst/>
        </p:spPr>
      </p:pic>
    </p:spTree>
    <p:extLst>
      <p:ext uri="{BB962C8B-B14F-4D97-AF65-F5344CB8AC3E}">
        <p14:creationId xmlns:p14="http://schemas.microsoft.com/office/powerpoint/2010/main" val="264548835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Matplotlib</a:t>
            </a:r>
            <a:r>
              <a:rPr lang="en-US" dirty="0" smtClean="0"/>
              <a:t> </a:t>
            </a:r>
            <a:r>
              <a:rPr lang="en-US" dirty="0" err="1" smtClean="0"/>
              <a:t>Backends</a:t>
            </a:r>
            <a:r>
              <a:rPr lang="en-US" dirty="0" smtClean="0"/>
              <a:t> – Inline</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a:xfrm>
            <a:off x="2354385" y="6432331"/>
            <a:ext cx="4929284" cy="356323"/>
          </a:xfrm>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Dasar</a:t>
            </a:r>
            <a:r>
              <a:rPr lang="en-US" dirty="0" smtClean="0"/>
              <a:t> </a:t>
            </a:r>
            <a:r>
              <a:rPr lang="en-US" dirty="0" err="1" smtClean="0"/>
              <a:t>Menggambar</a:t>
            </a:r>
            <a:r>
              <a:rPr lang="en-US" dirty="0" smtClean="0"/>
              <a:t> </a:t>
            </a:r>
            <a:r>
              <a:rPr lang="en-US" dirty="0" err="1" smtClean="0"/>
              <a:t>dengan</a:t>
            </a:r>
            <a:r>
              <a:rPr lang="en-US" dirty="0" smtClean="0"/>
              <a:t> </a:t>
            </a:r>
            <a:r>
              <a:rPr lang="en-US" dirty="0" err="1" smtClean="0"/>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31</a:t>
            </a:fld>
            <a:endParaRPr lang="id-ID" dirty="0"/>
          </a:p>
        </p:txBody>
      </p:sp>
      <p:pic>
        <p:nvPicPr>
          <p:cNvPr id="7" name="Picture 2"/>
          <p:cNvPicPr>
            <a:picLocks noChangeAspect="1" noChangeArrowheads="1"/>
          </p:cNvPicPr>
          <p:nvPr/>
        </p:nvPicPr>
        <p:blipFill>
          <a:blip r:embed="rId3"/>
          <a:srcRect l="11146" t="22433" r="35770" b="32866"/>
          <a:stretch>
            <a:fillRect/>
          </a:stretch>
        </p:blipFill>
        <p:spPr bwMode="auto">
          <a:xfrm>
            <a:off x="31502" y="1418887"/>
            <a:ext cx="9080966" cy="4299396"/>
          </a:xfrm>
          <a:prstGeom prst="rect">
            <a:avLst/>
          </a:prstGeom>
          <a:noFill/>
          <a:ln w="9525">
            <a:noFill/>
            <a:miter lim="800000"/>
            <a:headEnd/>
            <a:tailEnd/>
          </a:ln>
          <a:effectLst/>
        </p:spPr>
      </p:pic>
    </p:spTree>
    <p:extLst>
      <p:ext uri="{BB962C8B-B14F-4D97-AF65-F5344CB8AC3E}">
        <p14:creationId xmlns:p14="http://schemas.microsoft.com/office/powerpoint/2010/main" val="22797905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Matplotlib</a:t>
            </a:r>
            <a:r>
              <a:rPr lang="en-US" dirty="0" smtClean="0"/>
              <a:t> </a:t>
            </a:r>
            <a:r>
              <a:rPr lang="en-US" dirty="0" err="1" smtClean="0"/>
              <a:t>Backends</a:t>
            </a:r>
            <a:r>
              <a:rPr lang="en-US" dirty="0" smtClean="0"/>
              <a:t> – Inline</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a:xfrm>
            <a:off x="2354385" y="6432331"/>
            <a:ext cx="4929284" cy="356323"/>
          </a:xfrm>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Dasar</a:t>
            </a:r>
            <a:r>
              <a:rPr lang="en-US" dirty="0" smtClean="0"/>
              <a:t> </a:t>
            </a:r>
            <a:r>
              <a:rPr lang="en-US" dirty="0" err="1" smtClean="0"/>
              <a:t>Menggambar</a:t>
            </a:r>
            <a:r>
              <a:rPr lang="en-US" dirty="0" smtClean="0"/>
              <a:t> </a:t>
            </a:r>
            <a:r>
              <a:rPr lang="en-US" dirty="0" err="1" smtClean="0"/>
              <a:t>dengan</a:t>
            </a:r>
            <a:r>
              <a:rPr lang="en-US" dirty="0" smtClean="0"/>
              <a:t> </a:t>
            </a:r>
            <a:r>
              <a:rPr lang="en-US" dirty="0" err="1" smtClean="0"/>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32</a:t>
            </a:fld>
            <a:endParaRPr lang="id-ID" dirty="0"/>
          </a:p>
        </p:txBody>
      </p:sp>
      <p:pic>
        <p:nvPicPr>
          <p:cNvPr id="7" name="Picture 2"/>
          <p:cNvPicPr>
            <a:picLocks noChangeAspect="1" noChangeArrowheads="1"/>
          </p:cNvPicPr>
          <p:nvPr/>
        </p:nvPicPr>
        <p:blipFill>
          <a:blip r:embed="rId3"/>
          <a:srcRect l="11146" t="22642" r="35535" b="32866"/>
          <a:stretch>
            <a:fillRect/>
          </a:stretch>
        </p:blipFill>
        <p:spPr bwMode="auto">
          <a:xfrm>
            <a:off x="47268" y="1513482"/>
            <a:ext cx="9039341" cy="4240924"/>
          </a:xfrm>
          <a:prstGeom prst="rect">
            <a:avLst/>
          </a:prstGeom>
          <a:noFill/>
          <a:ln w="9525">
            <a:noFill/>
            <a:miter lim="800000"/>
            <a:headEnd/>
            <a:tailEnd/>
          </a:ln>
          <a:effectLst/>
        </p:spPr>
      </p:pic>
    </p:spTree>
    <p:extLst>
      <p:ext uri="{BB962C8B-B14F-4D97-AF65-F5344CB8AC3E}">
        <p14:creationId xmlns:p14="http://schemas.microsoft.com/office/powerpoint/2010/main" val="34840802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Matplotlib</a:t>
            </a:r>
            <a:r>
              <a:rPr lang="en-US" dirty="0" smtClean="0"/>
              <a:t> </a:t>
            </a:r>
            <a:r>
              <a:rPr lang="en-US" dirty="0" err="1" smtClean="0"/>
              <a:t>Backends</a:t>
            </a:r>
            <a:r>
              <a:rPr lang="en-US" dirty="0" smtClean="0"/>
              <a:t> – Inline</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a:xfrm>
            <a:off x="2354385" y="6432331"/>
            <a:ext cx="4929284" cy="356323"/>
          </a:xfrm>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Dasar</a:t>
            </a:r>
            <a:r>
              <a:rPr lang="en-US" dirty="0" smtClean="0"/>
              <a:t> </a:t>
            </a:r>
            <a:r>
              <a:rPr lang="en-US" dirty="0" err="1" smtClean="0"/>
              <a:t>Menggambar</a:t>
            </a:r>
            <a:r>
              <a:rPr lang="en-US" dirty="0" smtClean="0"/>
              <a:t> </a:t>
            </a:r>
            <a:r>
              <a:rPr lang="en-US" dirty="0" err="1" smtClean="0"/>
              <a:t>dengan</a:t>
            </a:r>
            <a:r>
              <a:rPr lang="en-US" dirty="0" smtClean="0"/>
              <a:t> </a:t>
            </a:r>
            <a:r>
              <a:rPr lang="en-US" dirty="0" err="1" smtClean="0"/>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33</a:t>
            </a:fld>
            <a:endParaRPr lang="id-ID" dirty="0"/>
          </a:p>
        </p:txBody>
      </p:sp>
      <p:pic>
        <p:nvPicPr>
          <p:cNvPr id="7" name="Picture 2"/>
          <p:cNvPicPr>
            <a:picLocks noChangeAspect="1" noChangeArrowheads="1"/>
          </p:cNvPicPr>
          <p:nvPr/>
        </p:nvPicPr>
        <p:blipFill>
          <a:blip r:embed="rId3"/>
          <a:srcRect l="8130" t="22677" r="35029" b="31786"/>
          <a:stretch>
            <a:fillRect/>
          </a:stretch>
        </p:blipFill>
        <p:spPr bwMode="auto">
          <a:xfrm>
            <a:off x="78830" y="1639613"/>
            <a:ext cx="8960601" cy="4035972"/>
          </a:xfrm>
          <a:prstGeom prst="rect">
            <a:avLst/>
          </a:prstGeom>
          <a:noFill/>
          <a:ln w="9525">
            <a:noFill/>
            <a:miter lim="800000"/>
            <a:headEnd/>
            <a:tailEnd/>
          </a:ln>
          <a:effectLst/>
        </p:spPr>
      </p:pic>
    </p:spTree>
    <p:extLst>
      <p:ext uri="{BB962C8B-B14F-4D97-AF65-F5344CB8AC3E}">
        <p14:creationId xmlns:p14="http://schemas.microsoft.com/office/powerpoint/2010/main" val="7768386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Matplotlib</a:t>
            </a:r>
            <a:r>
              <a:rPr lang="en-US" dirty="0" smtClean="0"/>
              <a:t> </a:t>
            </a:r>
            <a:r>
              <a:rPr lang="en-US" dirty="0" err="1" smtClean="0"/>
              <a:t>Backends</a:t>
            </a:r>
            <a:r>
              <a:rPr lang="en-US" dirty="0" smtClean="0"/>
              <a:t> – Notebook</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a:xfrm>
            <a:off x="2354385" y="6432331"/>
            <a:ext cx="4929284" cy="356323"/>
          </a:xfrm>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Dasar</a:t>
            </a:r>
            <a:r>
              <a:rPr lang="en-US" dirty="0" smtClean="0"/>
              <a:t> </a:t>
            </a:r>
            <a:r>
              <a:rPr lang="en-US" dirty="0" err="1" smtClean="0"/>
              <a:t>Menggambar</a:t>
            </a:r>
            <a:r>
              <a:rPr lang="en-US" dirty="0" smtClean="0"/>
              <a:t> </a:t>
            </a:r>
            <a:r>
              <a:rPr lang="en-US" dirty="0" err="1" smtClean="0"/>
              <a:t>dengan</a:t>
            </a:r>
            <a:r>
              <a:rPr lang="en-US" dirty="0" smtClean="0"/>
              <a:t> </a:t>
            </a:r>
            <a:r>
              <a:rPr lang="en-US" dirty="0" err="1" smtClean="0"/>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34</a:t>
            </a:fld>
            <a:endParaRPr lang="id-ID" dirty="0"/>
          </a:p>
        </p:txBody>
      </p:sp>
      <p:pic>
        <p:nvPicPr>
          <p:cNvPr id="7" name="Picture 2"/>
          <p:cNvPicPr>
            <a:picLocks noChangeAspect="1" noChangeArrowheads="1"/>
          </p:cNvPicPr>
          <p:nvPr/>
        </p:nvPicPr>
        <p:blipFill>
          <a:blip r:embed="rId3"/>
          <a:srcRect l="8482" t="23094" r="43367" b="30951"/>
          <a:stretch>
            <a:fillRect/>
          </a:stretch>
        </p:blipFill>
        <p:spPr bwMode="auto">
          <a:xfrm>
            <a:off x="110342" y="1324287"/>
            <a:ext cx="8873132" cy="4761192"/>
          </a:xfrm>
          <a:prstGeom prst="rect">
            <a:avLst/>
          </a:prstGeom>
          <a:noFill/>
          <a:ln w="9525">
            <a:noFill/>
            <a:miter lim="800000"/>
            <a:headEnd/>
            <a:tailEnd/>
          </a:ln>
          <a:effectLst/>
        </p:spPr>
      </p:pic>
    </p:spTree>
    <p:extLst>
      <p:ext uri="{BB962C8B-B14F-4D97-AF65-F5344CB8AC3E}">
        <p14:creationId xmlns:p14="http://schemas.microsoft.com/office/powerpoint/2010/main" val="32275471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Matplotlib</a:t>
            </a:r>
            <a:r>
              <a:rPr lang="en-US" dirty="0" smtClean="0"/>
              <a:t> </a:t>
            </a:r>
            <a:r>
              <a:rPr lang="en-US" dirty="0" err="1" smtClean="0"/>
              <a:t>Backends</a:t>
            </a:r>
            <a:r>
              <a:rPr lang="en-US" dirty="0" smtClean="0"/>
              <a:t> – Notebook</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a:xfrm>
            <a:off x="2354385" y="6432331"/>
            <a:ext cx="4929284" cy="356323"/>
          </a:xfrm>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Dasar</a:t>
            </a:r>
            <a:r>
              <a:rPr lang="en-US" dirty="0" smtClean="0"/>
              <a:t> </a:t>
            </a:r>
            <a:r>
              <a:rPr lang="en-US" dirty="0" err="1" smtClean="0"/>
              <a:t>Menggambar</a:t>
            </a:r>
            <a:r>
              <a:rPr lang="en-US" dirty="0" smtClean="0"/>
              <a:t> </a:t>
            </a:r>
            <a:r>
              <a:rPr lang="en-US" dirty="0" err="1" smtClean="0"/>
              <a:t>dengan</a:t>
            </a:r>
            <a:r>
              <a:rPr lang="en-US" dirty="0" smtClean="0"/>
              <a:t> </a:t>
            </a:r>
            <a:r>
              <a:rPr lang="en-US" dirty="0" err="1" smtClean="0"/>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35</a:t>
            </a:fld>
            <a:endParaRPr lang="id-ID" dirty="0"/>
          </a:p>
        </p:txBody>
      </p:sp>
      <p:pic>
        <p:nvPicPr>
          <p:cNvPr id="7" name="Picture 2"/>
          <p:cNvPicPr>
            <a:picLocks noChangeAspect="1" noChangeArrowheads="1"/>
          </p:cNvPicPr>
          <p:nvPr/>
        </p:nvPicPr>
        <p:blipFill>
          <a:blip r:embed="rId3"/>
          <a:srcRect l="8521" t="22665" r="42901" b="31048"/>
          <a:stretch>
            <a:fillRect/>
          </a:stretch>
        </p:blipFill>
        <p:spPr bwMode="auto">
          <a:xfrm>
            <a:off x="110355" y="1308529"/>
            <a:ext cx="8891751" cy="4763438"/>
          </a:xfrm>
          <a:prstGeom prst="rect">
            <a:avLst/>
          </a:prstGeom>
          <a:noFill/>
          <a:ln w="9525">
            <a:noFill/>
            <a:miter lim="800000"/>
            <a:headEnd/>
            <a:tailEnd/>
          </a:ln>
          <a:effectLst/>
        </p:spPr>
      </p:pic>
    </p:spTree>
    <p:extLst>
      <p:ext uri="{BB962C8B-B14F-4D97-AF65-F5344CB8AC3E}">
        <p14:creationId xmlns:p14="http://schemas.microsoft.com/office/powerpoint/2010/main" val="31705972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Matplotlib</a:t>
            </a:r>
            <a:r>
              <a:rPr lang="en-US" dirty="0" smtClean="0"/>
              <a:t> – Pandas</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a:xfrm>
            <a:off x="2354385" y="6432331"/>
            <a:ext cx="4929284" cy="356323"/>
          </a:xfrm>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Dasar</a:t>
            </a:r>
            <a:r>
              <a:rPr lang="en-US" dirty="0" smtClean="0"/>
              <a:t> </a:t>
            </a:r>
            <a:r>
              <a:rPr lang="en-US" dirty="0" err="1" smtClean="0"/>
              <a:t>Menggambar</a:t>
            </a:r>
            <a:r>
              <a:rPr lang="en-US" dirty="0" smtClean="0"/>
              <a:t> </a:t>
            </a:r>
            <a:r>
              <a:rPr lang="en-US" dirty="0" err="1" smtClean="0"/>
              <a:t>dengan</a:t>
            </a:r>
            <a:r>
              <a:rPr lang="en-US" dirty="0" smtClean="0"/>
              <a:t> </a:t>
            </a:r>
            <a:r>
              <a:rPr lang="en-US" dirty="0" err="1" smtClean="0"/>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36</a:t>
            </a:fld>
            <a:endParaRPr lang="id-ID" dirty="0"/>
          </a:p>
        </p:txBody>
      </p:sp>
      <p:pic>
        <p:nvPicPr>
          <p:cNvPr id="7" name="Picture 2"/>
          <p:cNvPicPr>
            <a:picLocks noChangeAspect="1" noChangeArrowheads="1"/>
          </p:cNvPicPr>
          <p:nvPr/>
        </p:nvPicPr>
        <p:blipFill>
          <a:blip r:embed="rId3"/>
          <a:srcRect l="13498" t="21833" r="40056" b="30100"/>
          <a:stretch>
            <a:fillRect/>
          </a:stretch>
        </p:blipFill>
        <p:spPr bwMode="auto">
          <a:xfrm>
            <a:off x="441435" y="1371599"/>
            <a:ext cx="8135006" cy="4733467"/>
          </a:xfrm>
          <a:prstGeom prst="rect">
            <a:avLst/>
          </a:prstGeom>
          <a:noFill/>
          <a:ln w="9525">
            <a:noFill/>
            <a:miter lim="800000"/>
            <a:headEnd/>
            <a:tailEnd/>
          </a:ln>
          <a:effectLst/>
        </p:spPr>
      </p:pic>
    </p:spTree>
    <p:extLst>
      <p:ext uri="{BB962C8B-B14F-4D97-AF65-F5344CB8AC3E}">
        <p14:creationId xmlns:p14="http://schemas.microsoft.com/office/powerpoint/2010/main" val="1009502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Matplotlib</a:t>
            </a:r>
            <a:r>
              <a:rPr lang="en-US" dirty="0" smtClean="0"/>
              <a:t> – Pandas</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a:xfrm>
            <a:off x="2354385" y="6432331"/>
            <a:ext cx="4929284" cy="356323"/>
          </a:xfrm>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Dasar</a:t>
            </a:r>
            <a:r>
              <a:rPr lang="en-US" dirty="0" smtClean="0"/>
              <a:t> </a:t>
            </a:r>
            <a:r>
              <a:rPr lang="en-US" dirty="0" err="1" smtClean="0"/>
              <a:t>Menggambar</a:t>
            </a:r>
            <a:r>
              <a:rPr lang="en-US" dirty="0" smtClean="0"/>
              <a:t> </a:t>
            </a:r>
            <a:r>
              <a:rPr lang="en-US" dirty="0" err="1" smtClean="0"/>
              <a:t>dengan</a:t>
            </a:r>
            <a:r>
              <a:rPr lang="en-US" dirty="0" smtClean="0"/>
              <a:t> </a:t>
            </a:r>
            <a:r>
              <a:rPr lang="en-US" dirty="0" err="1" smtClean="0"/>
              <a:t>Matplotlib</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37</a:t>
            </a:fld>
            <a:endParaRPr lang="id-ID" dirty="0"/>
          </a:p>
        </p:txBody>
      </p:sp>
      <p:pic>
        <p:nvPicPr>
          <p:cNvPr id="7" name="Picture 2"/>
          <p:cNvPicPr>
            <a:picLocks noChangeAspect="1" noChangeArrowheads="1"/>
          </p:cNvPicPr>
          <p:nvPr/>
        </p:nvPicPr>
        <p:blipFill>
          <a:blip r:embed="rId3"/>
          <a:srcRect l="13730" t="21632" r="38002" b="32204"/>
          <a:stretch>
            <a:fillRect/>
          </a:stretch>
        </p:blipFill>
        <p:spPr bwMode="auto">
          <a:xfrm>
            <a:off x="236481" y="1324294"/>
            <a:ext cx="8649279" cy="4650828"/>
          </a:xfrm>
          <a:prstGeom prst="rect">
            <a:avLst/>
          </a:prstGeom>
          <a:noFill/>
          <a:ln w="9525">
            <a:noFill/>
            <a:miter lim="800000"/>
            <a:headEnd/>
            <a:tailEnd/>
          </a:ln>
          <a:effectLst/>
        </p:spPr>
      </p:pic>
    </p:spTree>
    <p:extLst>
      <p:ext uri="{BB962C8B-B14F-4D97-AF65-F5344CB8AC3E}">
        <p14:creationId xmlns:p14="http://schemas.microsoft.com/office/powerpoint/2010/main" val="42687528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Pandas </a:t>
            </a:r>
            <a:r>
              <a:rPr lang="en-GB" dirty="0" err="1" smtClean="0"/>
              <a:t>dan</a:t>
            </a:r>
            <a:r>
              <a:rPr lang="en-GB" dirty="0" smtClean="0"/>
              <a:t> </a:t>
            </a:r>
            <a:r>
              <a:rPr lang="en-GB" dirty="0" err="1" smtClean="0"/>
              <a:t>Matplotlib</a:t>
            </a:r>
            <a:endParaRPr lang="id-ID" dirty="0"/>
          </a:p>
        </p:txBody>
      </p:sp>
      <p:sp>
        <p:nvSpPr>
          <p:cNvPr id="3" name="Text Placeholder 2"/>
          <p:cNvSpPr>
            <a:spLocks noGrp="1"/>
          </p:cNvSpPr>
          <p:nvPr>
            <p:ph type="body" idx="1"/>
          </p:nvPr>
        </p:nvSpPr>
        <p:spPr>
          <a:xfrm>
            <a:off x="2317581" y="2483427"/>
            <a:ext cx="6188745" cy="351304"/>
          </a:xfrm>
        </p:spPr>
        <p:txBody>
          <a:bodyPr>
            <a:normAutofit lnSpcReduction="10000"/>
          </a:bodyPr>
          <a:lstStyle/>
          <a:p>
            <a:r>
              <a:rPr lang="en-GB" dirty="0" err="1" smtClean="0"/>
              <a:t>Bagian</a:t>
            </a:r>
            <a:r>
              <a:rPr lang="en-GB" dirty="0" smtClean="0"/>
              <a:t> 3</a:t>
            </a:r>
            <a:endParaRPr lang="id-ID" dirty="0"/>
          </a:p>
        </p:txBody>
      </p:sp>
      <p:sp>
        <p:nvSpPr>
          <p:cNvPr id="4" name="Date Placeholder 3"/>
          <p:cNvSpPr>
            <a:spLocks noGrp="1"/>
          </p:cNvSpPr>
          <p:nvPr>
            <p:ph type="dt" sz="half" idx="10"/>
          </p:nvPr>
        </p:nvSpPr>
        <p:spPr/>
        <p:txBody>
          <a:bodyPr/>
          <a:lstStyle/>
          <a:p>
            <a:fld id="{BBCEA055-A846-4A99-AE5D-0A67ADD4E3EF}" type="datetime1">
              <a:rPr lang="id-ID" smtClean="0"/>
              <a:pPr/>
              <a:t>26/06/2019</a:t>
            </a:fld>
            <a:endParaRPr lang="id-ID"/>
          </a:p>
        </p:txBody>
      </p:sp>
      <p:sp>
        <p:nvSpPr>
          <p:cNvPr id="5" name="Footer Placeholder 4"/>
          <p:cNvSpPr>
            <a:spLocks noGrp="1"/>
          </p:cNvSpPr>
          <p:nvPr>
            <p:ph type="ftr" sz="quarter" idx="11"/>
          </p:nvPr>
        </p:nvSpPr>
        <p:spPr/>
        <p:txBody>
          <a:bodyPr/>
          <a:lstStyle/>
          <a:p>
            <a:r>
              <a:rPr lang="id-ID" smtClean="0"/>
              <a:t>Judul Pembahasan Pertemuan Disini</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pPr/>
              <a:t>38</a:t>
            </a:fld>
            <a:endParaRPr lang="id-ID" dirty="0"/>
          </a:p>
        </p:txBody>
      </p:sp>
    </p:spTree>
    <p:extLst>
      <p:ext uri="{BB962C8B-B14F-4D97-AF65-F5344CB8AC3E}">
        <p14:creationId xmlns:p14="http://schemas.microsoft.com/office/powerpoint/2010/main" val="2871416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a:xfrm>
            <a:off x="2354385" y="6432331"/>
            <a:ext cx="4929284" cy="356323"/>
          </a:xfrm>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Datase</a:t>
            </a:r>
            <a:r>
              <a:rPr lang="en-US" dirty="0" smtClean="0"/>
              <a:t> </a:t>
            </a:r>
            <a:r>
              <a:rPr lang="en-US" dirty="0" err="1" smtClean="0"/>
              <a:t>Imigran</a:t>
            </a:r>
            <a:r>
              <a:rPr lang="en-US" dirty="0" smtClean="0"/>
              <a:t> </a:t>
            </a:r>
            <a:r>
              <a:rPr lang="en-US" dirty="0" err="1" smtClean="0"/>
              <a:t>di</a:t>
            </a:r>
            <a:r>
              <a:rPr lang="en-US" dirty="0" smtClean="0"/>
              <a:t> Canada</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39</a:t>
            </a:fld>
            <a:endParaRPr lang="id-ID" dirty="0"/>
          </a:p>
        </p:txBody>
      </p:sp>
      <p:sp>
        <p:nvSpPr>
          <p:cNvPr id="7" name="Content Placeholder 6"/>
          <p:cNvSpPr>
            <a:spLocks noGrp="1"/>
          </p:cNvSpPr>
          <p:nvPr>
            <p:ph idx="1"/>
          </p:nvPr>
        </p:nvSpPr>
        <p:spPr>
          <a:xfrm>
            <a:off x="184897" y="2207170"/>
            <a:ext cx="8814723" cy="2506716"/>
          </a:xfrm>
        </p:spPr>
        <p:txBody>
          <a:bodyPr anchor="ctr">
            <a:normAutofit/>
          </a:bodyPr>
          <a:lstStyle/>
          <a:p>
            <a:pPr marL="457200" indent="-457200">
              <a:buFont typeface="+mj-lt"/>
              <a:buAutoNum type="arabicPeriod"/>
            </a:pPr>
            <a:r>
              <a:rPr lang="en-US" dirty="0" err="1" smtClean="0"/>
              <a:t>Divisi</a:t>
            </a:r>
            <a:r>
              <a:rPr lang="en-US" dirty="0" smtClean="0"/>
              <a:t> </a:t>
            </a:r>
            <a:r>
              <a:rPr lang="en-US" dirty="0" err="1" smtClean="0"/>
              <a:t>populasi</a:t>
            </a:r>
            <a:r>
              <a:rPr lang="en-US" dirty="0" smtClean="0"/>
              <a:t> </a:t>
            </a:r>
            <a:r>
              <a:rPr lang="en-US" dirty="0" err="1" smtClean="0"/>
              <a:t>negara-negara</a:t>
            </a:r>
            <a:r>
              <a:rPr lang="en-US" dirty="0" smtClean="0"/>
              <a:t> </a:t>
            </a:r>
            <a:r>
              <a:rPr lang="en-US" dirty="0" err="1" smtClean="0"/>
              <a:t>Amerika</a:t>
            </a:r>
            <a:r>
              <a:rPr lang="en-US" dirty="0" smtClean="0"/>
              <a:t> </a:t>
            </a:r>
            <a:r>
              <a:rPr lang="en-US" dirty="0" err="1" smtClean="0"/>
              <a:t>mengumpulkan</a:t>
            </a:r>
            <a:r>
              <a:rPr lang="en-US" dirty="0" smtClean="0"/>
              <a:t> data yang </a:t>
            </a:r>
            <a:r>
              <a:rPr lang="en-US" dirty="0" err="1" smtClean="0"/>
              <a:t>berkaitan</a:t>
            </a:r>
            <a:r>
              <a:rPr lang="en-US" dirty="0" smtClean="0"/>
              <a:t> </a:t>
            </a:r>
            <a:r>
              <a:rPr lang="en-US" dirty="0" err="1" smtClean="0"/>
              <a:t>dengan</a:t>
            </a:r>
            <a:r>
              <a:rPr lang="en-US" dirty="0" smtClean="0"/>
              <a:t> 45 </a:t>
            </a:r>
            <a:r>
              <a:rPr lang="en-US" dirty="0" err="1" smtClean="0"/>
              <a:t>negara</a:t>
            </a:r>
            <a:r>
              <a:rPr lang="en-US" dirty="0" smtClean="0"/>
              <a:t>.</a:t>
            </a:r>
          </a:p>
          <a:p>
            <a:pPr marL="457200" indent="-457200">
              <a:buFont typeface="+mj-lt"/>
              <a:buAutoNum type="arabicPeriod"/>
            </a:pPr>
            <a:r>
              <a:rPr lang="en-US" dirty="0" err="1" smtClean="0"/>
              <a:t>Untuk</a:t>
            </a:r>
            <a:r>
              <a:rPr lang="en-US" dirty="0" smtClean="0"/>
              <a:t> </a:t>
            </a:r>
            <a:r>
              <a:rPr lang="en-US" dirty="0" err="1" smtClean="0"/>
              <a:t>setiap</a:t>
            </a:r>
            <a:r>
              <a:rPr lang="en-US" dirty="0" smtClean="0"/>
              <a:t> </a:t>
            </a:r>
            <a:r>
              <a:rPr lang="en-US" dirty="0" err="1" smtClean="0"/>
              <a:t>negara</a:t>
            </a:r>
            <a:r>
              <a:rPr lang="en-US" dirty="0" smtClean="0"/>
              <a:t>, data </a:t>
            </a:r>
            <a:r>
              <a:rPr lang="en-US" dirty="0" err="1" smtClean="0"/>
              <a:t>tahunan</a:t>
            </a:r>
            <a:r>
              <a:rPr lang="en-US" dirty="0" smtClean="0"/>
              <a:t> </a:t>
            </a:r>
            <a:r>
              <a:rPr lang="en-US" dirty="0" err="1" smtClean="0"/>
              <a:t>tentang</a:t>
            </a:r>
            <a:r>
              <a:rPr lang="en-US" dirty="0" smtClean="0"/>
              <a:t> </a:t>
            </a:r>
            <a:r>
              <a:rPr lang="en-US" dirty="0" err="1" smtClean="0"/>
              <a:t>arus</a:t>
            </a:r>
            <a:r>
              <a:rPr lang="en-US" dirty="0" smtClean="0"/>
              <a:t> </a:t>
            </a:r>
            <a:r>
              <a:rPr lang="en-US" dirty="0" err="1" smtClean="0"/>
              <a:t>migran</a:t>
            </a:r>
            <a:r>
              <a:rPr lang="en-US" dirty="0" smtClean="0"/>
              <a:t> </a:t>
            </a:r>
            <a:r>
              <a:rPr lang="en-US" dirty="0" err="1" smtClean="0"/>
              <a:t>internasional</a:t>
            </a:r>
            <a:r>
              <a:rPr lang="en-US" dirty="0" smtClean="0"/>
              <a:t> </a:t>
            </a:r>
            <a:r>
              <a:rPr lang="en-US" dirty="0" err="1" smtClean="0"/>
              <a:t>dilaporkan</a:t>
            </a:r>
            <a:r>
              <a:rPr lang="en-US" dirty="0" smtClean="0"/>
              <a:t> </a:t>
            </a:r>
            <a:r>
              <a:rPr lang="en-US" dirty="0" err="1" smtClean="0"/>
              <a:t>selain</a:t>
            </a:r>
            <a:r>
              <a:rPr lang="en-US" dirty="0" smtClean="0"/>
              <a:t> metadata </a:t>
            </a:r>
            <a:r>
              <a:rPr lang="en-US" dirty="0" err="1" smtClean="0"/>
              <a:t>lainnya</a:t>
            </a:r>
            <a:r>
              <a:rPr lang="en-US" dirty="0" smtClean="0"/>
              <a:t>.</a:t>
            </a:r>
          </a:p>
          <a:p>
            <a:pPr marL="457200" indent="-457200">
              <a:buFont typeface="+mj-lt"/>
              <a:buAutoNum type="arabicPeriod"/>
            </a:pPr>
            <a:r>
              <a:rPr lang="en-US" dirty="0" smtClean="0"/>
              <a:t>Data yang </a:t>
            </a:r>
            <a:r>
              <a:rPr lang="en-US" dirty="0" err="1" smtClean="0"/>
              <a:t>digunakan</a:t>
            </a:r>
            <a:r>
              <a:rPr lang="en-US" dirty="0" smtClean="0"/>
              <a:t> </a:t>
            </a:r>
            <a:r>
              <a:rPr lang="en-US" dirty="0" err="1" smtClean="0"/>
              <a:t>sebagai</a:t>
            </a:r>
            <a:r>
              <a:rPr lang="en-US" dirty="0" smtClean="0"/>
              <a:t> </a:t>
            </a:r>
            <a:r>
              <a:rPr lang="en-US" dirty="0" err="1" smtClean="0"/>
              <a:t>latihan</a:t>
            </a:r>
            <a:r>
              <a:rPr lang="en-US" dirty="0" smtClean="0"/>
              <a:t> </a:t>
            </a:r>
            <a:r>
              <a:rPr lang="en-US" dirty="0" err="1" smtClean="0"/>
              <a:t>pada</a:t>
            </a:r>
            <a:r>
              <a:rPr lang="en-US" dirty="0" smtClean="0"/>
              <a:t> </a:t>
            </a:r>
            <a:r>
              <a:rPr lang="en-US" dirty="0" err="1" smtClean="0"/>
              <a:t>paket</a:t>
            </a:r>
            <a:r>
              <a:rPr lang="en-US" dirty="0" smtClean="0"/>
              <a:t> </a:t>
            </a:r>
            <a:r>
              <a:rPr lang="en-US" dirty="0" err="1" smtClean="0"/>
              <a:t>metplotlib</a:t>
            </a:r>
            <a:r>
              <a:rPr lang="en-US" dirty="0" smtClean="0"/>
              <a:t> </a:t>
            </a:r>
            <a:r>
              <a:rPr lang="en-US" dirty="0" err="1" smtClean="0"/>
              <a:t>adalah</a:t>
            </a:r>
            <a:r>
              <a:rPr lang="en-US" dirty="0" smtClean="0"/>
              <a:t> data PBB </a:t>
            </a:r>
            <a:r>
              <a:rPr lang="en-US" dirty="0" err="1" smtClean="0"/>
              <a:t>tentang</a:t>
            </a:r>
            <a:r>
              <a:rPr lang="en-US" dirty="0" smtClean="0"/>
              <a:t> </a:t>
            </a:r>
            <a:r>
              <a:rPr lang="en-US" dirty="0" err="1" smtClean="0"/>
              <a:t>imigrasi</a:t>
            </a:r>
            <a:r>
              <a:rPr lang="en-US" dirty="0" smtClean="0"/>
              <a:t> </a:t>
            </a:r>
            <a:r>
              <a:rPr lang="en-US" dirty="0" err="1" smtClean="0"/>
              <a:t>ke</a:t>
            </a:r>
            <a:r>
              <a:rPr lang="en-US" dirty="0" smtClean="0"/>
              <a:t> </a:t>
            </a:r>
            <a:r>
              <a:rPr lang="en-US" dirty="0" err="1" smtClean="0"/>
              <a:t>Kanada</a:t>
            </a:r>
            <a:r>
              <a:rPr lang="en-US" dirty="0" smtClean="0"/>
              <a:t>.</a:t>
            </a:r>
          </a:p>
        </p:txBody>
      </p:sp>
    </p:spTree>
    <p:extLst>
      <p:ext uri="{BB962C8B-B14F-4D97-AF65-F5344CB8AC3E}">
        <p14:creationId xmlns:p14="http://schemas.microsoft.com/office/powerpoint/2010/main" val="213725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Pendahuluan</a:t>
            </a:r>
            <a:r>
              <a:rPr lang="en-US" dirty="0" smtClean="0"/>
              <a:t>: </a:t>
            </a:r>
            <a:r>
              <a:rPr lang="en-US" dirty="0" err="1" smtClean="0"/>
              <a:t>Visualisasi</a:t>
            </a:r>
            <a:r>
              <a:rPr lang="en-US" dirty="0" smtClean="0"/>
              <a:t> Data</a:t>
            </a:r>
            <a:endParaRPr lang="id-ID" dirty="0"/>
          </a:p>
        </p:txBody>
      </p:sp>
      <p:sp>
        <p:nvSpPr>
          <p:cNvPr id="7" name="Content Placeholder 6"/>
          <p:cNvSpPr>
            <a:spLocks noGrp="1"/>
          </p:cNvSpPr>
          <p:nvPr>
            <p:ph idx="1"/>
          </p:nvPr>
        </p:nvSpPr>
        <p:spPr>
          <a:xfrm>
            <a:off x="184897" y="2317532"/>
            <a:ext cx="8814723" cy="2506716"/>
          </a:xfrm>
        </p:spPr>
        <p:txBody>
          <a:bodyPr anchor="ctr"/>
          <a:lstStyle/>
          <a:p>
            <a:pPr marL="457200" indent="-457200">
              <a:buFont typeface="+mj-lt"/>
              <a:buAutoNum type="arabicPeriod"/>
            </a:pPr>
            <a:r>
              <a:rPr lang="en-US" dirty="0" err="1" smtClean="0"/>
              <a:t>Untuk</a:t>
            </a:r>
            <a:r>
              <a:rPr lang="en-US" dirty="0" smtClean="0"/>
              <a:t> </a:t>
            </a:r>
            <a:r>
              <a:rPr lang="en-US" dirty="0" err="1" smtClean="0"/>
              <a:t>melakukan</a:t>
            </a:r>
            <a:r>
              <a:rPr lang="en-US" dirty="0" smtClean="0"/>
              <a:t> </a:t>
            </a:r>
            <a:r>
              <a:rPr lang="en-US" dirty="0" err="1" smtClean="0"/>
              <a:t>eksplorasi</a:t>
            </a:r>
            <a:r>
              <a:rPr lang="en-US" dirty="0" smtClean="0"/>
              <a:t> </a:t>
            </a:r>
            <a:r>
              <a:rPr lang="en-US" dirty="0" err="1" smtClean="0"/>
              <a:t>pada</a:t>
            </a:r>
            <a:r>
              <a:rPr lang="en-US" dirty="0" smtClean="0"/>
              <a:t> </a:t>
            </a:r>
            <a:r>
              <a:rPr lang="en-US" dirty="0" err="1" smtClean="0"/>
              <a:t>analisis</a:t>
            </a:r>
            <a:r>
              <a:rPr lang="en-US" dirty="0" smtClean="0"/>
              <a:t> data </a:t>
            </a:r>
            <a:endParaRPr lang="id-ID" dirty="0" smtClean="0"/>
          </a:p>
          <a:p>
            <a:pPr marL="457200" indent="-457200">
              <a:buFont typeface="+mj-lt"/>
              <a:buAutoNum type="arabicPeriod"/>
            </a:pPr>
            <a:r>
              <a:rPr lang="en-US" dirty="0" err="1" smtClean="0"/>
              <a:t>Mengkomunikasikan</a:t>
            </a:r>
            <a:r>
              <a:rPr lang="en-US" dirty="0" smtClean="0"/>
              <a:t> data </a:t>
            </a:r>
            <a:r>
              <a:rPr lang="en-US" dirty="0" err="1" smtClean="0"/>
              <a:t>dengan</a:t>
            </a:r>
            <a:r>
              <a:rPr lang="en-US" dirty="0" smtClean="0"/>
              <a:t> </a:t>
            </a:r>
            <a:r>
              <a:rPr lang="en-US" dirty="0" err="1" smtClean="0"/>
              <a:t>jelas</a:t>
            </a:r>
            <a:endParaRPr lang="en-US" dirty="0" smtClean="0"/>
          </a:p>
          <a:p>
            <a:pPr marL="457200" indent="-457200">
              <a:buFont typeface="+mj-lt"/>
              <a:buAutoNum type="arabicPeriod"/>
            </a:pPr>
            <a:r>
              <a:rPr lang="en-US" dirty="0" err="1" smtClean="0"/>
              <a:t>Representasi</a:t>
            </a:r>
            <a:r>
              <a:rPr lang="en-US" dirty="0" smtClean="0"/>
              <a:t> data agar </a:t>
            </a:r>
            <a:r>
              <a:rPr lang="en-US" dirty="0" err="1" smtClean="0"/>
              <a:t>tidak</a:t>
            </a:r>
            <a:r>
              <a:rPr lang="en-US" dirty="0" smtClean="0"/>
              <a:t> </a:t>
            </a:r>
            <a:r>
              <a:rPr lang="en-US" dirty="0" err="1" smtClean="0"/>
              <a:t>ada</a:t>
            </a:r>
            <a:r>
              <a:rPr lang="en-US" dirty="0" smtClean="0"/>
              <a:t> data yang bias</a:t>
            </a:r>
          </a:p>
          <a:p>
            <a:pPr marL="457200" indent="-457200">
              <a:buFont typeface="+mj-lt"/>
              <a:buAutoNum type="arabicPeriod"/>
            </a:pPr>
            <a:r>
              <a:rPr lang="en-US" dirty="0" err="1" smtClean="0"/>
              <a:t>Digunakan</a:t>
            </a:r>
            <a:r>
              <a:rPr lang="en-US" dirty="0" smtClean="0"/>
              <a:t> </a:t>
            </a:r>
            <a:r>
              <a:rPr lang="en-US" dirty="0" err="1" smtClean="0"/>
              <a:t>untuk</a:t>
            </a:r>
            <a:r>
              <a:rPr lang="en-US" dirty="0" smtClean="0"/>
              <a:t> </a:t>
            </a:r>
            <a:r>
              <a:rPr lang="en-US" dirty="0" err="1" smtClean="0"/>
              <a:t>mendukung</a:t>
            </a:r>
            <a:r>
              <a:rPr lang="en-US" dirty="0" smtClean="0"/>
              <a:t> </a:t>
            </a:r>
            <a:r>
              <a:rPr lang="en-US" dirty="0" err="1" smtClean="0"/>
              <a:t>rekomendasi</a:t>
            </a:r>
            <a:r>
              <a:rPr lang="en-US" dirty="0" smtClean="0"/>
              <a:t> </a:t>
            </a:r>
            <a:r>
              <a:rPr lang="en-US" dirty="0" err="1" smtClean="0"/>
              <a:t>kepada</a:t>
            </a:r>
            <a:r>
              <a:rPr lang="en-US" dirty="0" smtClean="0"/>
              <a:t> </a:t>
            </a:r>
            <a:r>
              <a:rPr lang="en-US" dirty="0" err="1" smtClean="0"/>
              <a:t>para</a:t>
            </a:r>
            <a:r>
              <a:rPr lang="en-US" dirty="0" smtClean="0"/>
              <a:t> </a:t>
            </a:r>
            <a:r>
              <a:rPr lang="en-US" dirty="0" err="1" smtClean="0"/>
              <a:t>pemangku</a:t>
            </a:r>
            <a:r>
              <a:rPr lang="en-US" dirty="0" smtClean="0"/>
              <a:t> </a:t>
            </a:r>
            <a:r>
              <a:rPr lang="en-US" dirty="0" err="1" smtClean="0"/>
              <a:t>kepentingan</a:t>
            </a:r>
            <a:r>
              <a:rPr lang="en-US" dirty="0" smtClean="0"/>
              <a:t> (stakeholders) yang </a:t>
            </a:r>
            <a:r>
              <a:rPr lang="en-US" dirty="0" err="1" smtClean="0"/>
              <a:t>berbeda-beda</a:t>
            </a:r>
            <a:endParaRPr lang="en-US" dirty="0" smtClean="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a:t>
            </a:fld>
            <a:endParaRPr lang="id-ID" dirty="0"/>
          </a:p>
        </p:txBody>
      </p:sp>
      <p:sp>
        <p:nvSpPr>
          <p:cNvPr id="8" name="Content Placeholder 6"/>
          <p:cNvSpPr txBox="1">
            <a:spLocks/>
          </p:cNvSpPr>
          <p:nvPr/>
        </p:nvSpPr>
        <p:spPr>
          <a:xfrm>
            <a:off x="155851" y="1539767"/>
            <a:ext cx="8814723" cy="667406"/>
          </a:xfrm>
          <a:prstGeom prst="rect">
            <a:avLst/>
          </a:prstGeom>
        </p:spPr>
        <p:txBody>
          <a:bodyPr vert="horz" lIns="91440" tIns="45720" rIns="91440" bIns="45720" rtlCol="0" anchor="ctr">
            <a:normAutofit/>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b="1" u="sng" dirty="0" err="1" smtClean="0">
                <a:solidFill>
                  <a:schemeClr val="bg2">
                    <a:lumMod val="25000"/>
                  </a:schemeClr>
                </a:solidFill>
              </a:rPr>
              <a:t>Alasan</a:t>
            </a:r>
            <a:r>
              <a:rPr lang="en-US" sz="2000" b="1" u="sng" dirty="0" smtClean="0">
                <a:solidFill>
                  <a:schemeClr val="bg2">
                    <a:lumMod val="25000"/>
                  </a:schemeClr>
                </a:solidFill>
              </a:rPr>
              <a:t> </a:t>
            </a:r>
            <a:r>
              <a:rPr lang="en-US" sz="2000" b="1" u="sng" dirty="0" err="1" smtClean="0">
                <a:solidFill>
                  <a:schemeClr val="bg2">
                    <a:lumMod val="25000"/>
                  </a:schemeClr>
                </a:solidFill>
              </a:rPr>
              <a:t>membuat</a:t>
            </a:r>
            <a:r>
              <a:rPr lang="en-US" sz="2000" b="1" u="sng" dirty="0" smtClean="0">
                <a:solidFill>
                  <a:schemeClr val="bg2">
                    <a:lumMod val="25000"/>
                  </a:schemeClr>
                </a:solidFill>
              </a:rPr>
              <a:t> </a:t>
            </a:r>
            <a:r>
              <a:rPr lang="en-US" sz="2000" b="1" u="sng" dirty="0" err="1" smtClean="0">
                <a:solidFill>
                  <a:schemeClr val="bg2">
                    <a:lumMod val="25000"/>
                  </a:schemeClr>
                </a:solidFill>
              </a:rPr>
              <a:t>visualisasi</a:t>
            </a:r>
            <a:r>
              <a:rPr lang="en-US" sz="2000" b="1" u="sng" dirty="0" smtClean="0">
                <a:solidFill>
                  <a:schemeClr val="bg2">
                    <a:lumMod val="25000"/>
                  </a:schemeClr>
                </a:solidFill>
              </a:rPr>
              <a:t> data:</a:t>
            </a:r>
            <a:endParaRPr kumimoji="0" lang="id-ID" sz="1800" b="1" i="0" u="sng" strike="noStrike" kern="1200" cap="none" spc="0" normalizeH="0" baseline="0" noProof="0" dirty="0" smtClean="0">
              <a:ln>
                <a:noFill/>
              </a:ln>
              <a:solidFill>
                <a:schemeClr val="bg2">
                  <a:lumMod val="25000"/>
                </a:schemeClr>
              </a:solidFill>
              <a:effectLst/>
              <a:uLnTx/>
              <a:uFillTx/>
              <a:latin typeface="+mn-lt"/>
              <a:ea typeface="+mn-ea"/>
              <a:cs typeface="+mn-cs"/>
            </a:endParaRPr>
          </a:p>
        </p:txBody>
      </p: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Imigrasi</a:t>
            </a:r>
            <a:r>
              <a:rPr lang="en-US" dirty="0" smtClean="0"/>
              <a:t> </a:t>
            </a:r>
            <a:r>
              <a:rPr lang="en-US" dirty="0" err="1" smtClean="0"/>
              <a:t>di</a:t>
            </a:r>
            <a:r>
              <a:rPr lang="en-US" dirty="0" smtClean="0"/>
              <a:t> Canada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a:xfrm>
            <a:off x="2354385" y="6432331"/>
            <a:ext cx="4929284" cy="356323"/>
          </a:xfrm>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Datase</a:t>
            </a:r>
            <a:r>
              <a:rPr lang="en-US" dirty="0" smtClean="0"/>
              <a:t> </a:t>
            </a:r>
            <a:r>
              <a:rPr lang="en-US" dirty="0" err="1" smtClean="0"/>
              <a:t>Imigran</a:t>
            </a:r>
            <a:r>
              <a:rPr lang="en-US" dirty="0" smtClean="0"/>
              <a:t> </a:t>
            </a:r>
            <a:r>
              <a:rPr lang="en-US" dirty="0" err="1" smtClean="0"/>
              <a:t>di</a:t>
            </a:r>
            <a:r>
              <a:rPr lang="en-US" dirty="0" smtClean="0"/>
              <a:t> Canada</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40</a:t>
            </a:fld>
            <a:endParaRPr lang="id-ID" dirty="0"/>
          </a:p>
        </p:txBody>
      </p:sp>
      <p:pic>
        <p:nvPicPr>
          <p:cNvPr id="9" name="Picture 2" descr="D:\DTY_PROJECTS\2019_Digital Talent\Matplotlib - extract iamge\DV0101EN - Dataset on Immigration to Canada 243 - YouTube (5-24-2019 11-42-58 AM)\DV0101EN - Dataset on Immigration to Canada 243 - YouTube 061.jpg"/>
          <p:cNvPicPr>
            <a:picLocks noChangeAspect="1" noChangeArrowheads="1"/>
          </p:cNvPicPr>
          <p:nvPr/>
        </p:nvPicPr>
        <p:blipFill>
          <a:blip r:embed="rId3"/>
          <a:srcRect l="11087" t="23612" r="10649" b="14016"/>
          <a:stretch>
            <a:fillRect/>
          </a:stretch>
        </p:blipFill>
        <p:spPr bwMode="auto">
          <a:xfrm>
            <a:off x="110355" y="1403131"/>
            <a:ext cx="8932987" cy="4004442"/>
          </a:xfrm>
          <a:prstGeom prst="rect">
            <a:avLst/>
          </a:prstGeom>
          <a:noFill/>
        </p:spPr>
      </p:pic>
    </p:spTree>
    <p:extLst>
      <p:ext uri="{BB962C8B-B14F-4D97-AF65-F5344CB8AC3E}">
        <p14:creationId xmlns:p14="http://schemas.microsoft.com/office/powerpoint/2010/main" val="14342442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err="1" smtClean="0"/>
              <a:t>Imigrasi</a:t>
            </a:r>
            <a:r>
              <a:rPr lang="en-US" dirty="0" smtClean="0"/>
              <a:t> </a:t>
            </a:r>
            <a:r>
              <a:rPr lang="en-US" dirty="0" err="1" smtClean="0"/>
              <a:t>di</a:t>
            </a:r>
            <a:r>
              <a:rPr lang="en-US" dirty="0" smtClean="0"/>
              <a:t> Canada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a:xfrm>
            <a:off x="2354385" y="6432331"/>
            <a:ext cx="4929284" cy="356323"/>
          </a:xfrm>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Datase</a:t>
            </a:r>
            <a:r>
              <a:rPr lang="en-US" dirty="0" smtClean="0"/>
              <a:t> </a:t>
            </a:r>
            <a:r>
              <a:rPr lang="en-US" dirty="0" err="1" smtClean="0"/>
              <a:t>Imigran</a:t>
            </a:r>
            <a:r>
              <a:rPr lang="en-US" dirty="0" smtClean="0"/>
              <a:t> </a:t>
            </a:r>
            <a:r>
              <a:rPr lang="en-US" dirty="0" err="1" smtClean="0"/>
              <a:t>di</a:t>
            </a:r>
            <a:r>
              <a:rPr lang="en-US" dirty="0" smtClean="0"/>
              <a:t> Canada</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41</a:t>
            </a:fld>
            <a:endParaRPr lang="id-ID" dirty="0"/>
          </a:p>
        </p:txBody>
      </p:sp>
      <p:pic>
        <p:nvPicPr>
          <p:cNvPr id="7" name="Picture 2" descr="D:\DTY_PROJECTS\2019_Digital Talent\Matplotlib - extract iamge\DV0101EN - Dataset on Immigration to Canada 243 - YouTube (5-24-2019 11-42-58 AM)\DV0101EN - Dataset on Immigration to Canada 243 - YouTube 080.jpg"/>
          <p:cNvPicPr>
            <a:picLocks noChangeAspect="1" noChangeArrowheads="1"/>
          </p:cNvPicPr>
          <p:nvPr/>
        </p:nvPicPr>
        <p:blipFill>
          <a:blip r:embed="rId3"/>
          <a:srcRect l="11037" t="24028" r="10008" b="14355"/>
          <a:stretch>
            <a:fillRect/>
          </a:stretch>
        </p:blipFill>
        <p:spPr bwMode="auto">
          <a:xfrm>
            <a:off x="141888" y="1623849"/>
            <a:ext cx="8870824" cy="3894082"/>
          </a:xfrm>
          <a:prstGeom prst="rect">
            <a:avLst/>
          </a:prstGeom>
          <a:noFill/>
        </p:spPr>
      </p:pic>
    </p:spTree>
    <p:extLst>
      <p:ext uri="{BB962C8B-B14F-4D97-AF65-F5344CB8AC3E}">
        <p14:creationId xmlns:p14="http://schemas.microsoft.com/office/powerpoint/2010/main" val="15615380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Membaca</a:t>
            </a:r>
            <a:r>
              <a:rPr lang="en-US" dirty="0" smtClean="0"/>
              <a:t> data</a:t>
            </a:r>
            <a:br>
              <a:rPr lang="en-US" dirty="0" smtClean="0"/>
            </a:br>
            <a:r>
              <a:rPr lang="en-US" dirty="0" err="1" smtClean="0"/>
              <a:t>pada</a:t>
            </a:r>
            <a:r>
              <a:rPr lang="en-US" dirty="0" smtClean="0"/>
              <a:t> </a:t>
            </a:r>
            <a:r>
              <a:rPr lang="en-US" dirty="0" err="1" smtClean="0"/>
              <a:t>Dataframe</a:t>
            </a:r>
            <a:r>
              <a:rPr lang="en-US" dirty="0" smtClean="0"/>
              <a:t> Pandas</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a:xfrm>
            <a:off x="2354385" y="6432331"/>
            <a:ext cx="4929284" cy="356323"/>
          </a:xfrm>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Datase</a:t>
            </a:r>
            <a:r>
              <a:rPr lang="en-US" dirty="0" smtClean="0"/>
              <a:t> </a:t>
            </a:r>
            <a:r>
              <a:rPr lang="en-US" dirty="0" err="1" smtClean="0"/>
              <a:t>Imigran</a:t>
            </a:r>
            <a:r>
              <a:rPr lang="en-US" dirty="0" smtClean="0"/>
              <a:t> </a:t>
            </a:r>
            <a:r>
              <a:rPr lang="en-US" dirty="0" err="1" smtClean="0"/>
              <a:t>di</a:t>
            </a:r>
            <a:r>
              <a:rPr lang="en-US" dirty="0" smtClean="0"/>
              <a:t> Canada</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42</a:t>
            </a:fld>
            <a:endParaRPr lang="id-ID" dirty="0"/>
          </a:p>
        </p:txBody>
      </p:sp>
      <p:pic>
        <p:nvPicPr>
          <p:cNvPr id="7" name="Picture 2" descr="D:\DTY_PROJECTS\2019_Digital Talent\Matplotlib - extract iamge\DV0101EN - Dataset on Immigration to Canada 243 - YouTube (5-24-2019 11-42-58 AM)\DV0101EN - Dataset on Immigration to Canada 243 - YouTube 105.jpg"/>
          <p:cNvPicPr>
            <a:picLocks noChangeAspect="1" noChangeArrowheads="1"/>
          </p:cNvPicPr>
          <p:nvPr/>
        </p:nvPicPr>
        <p:blipFill>
          <a:blip r:embed="rId3"/>
          <a:srcRect l="14009" t="25805" r="22400" b="58272"/>
          <a:stretch>
            <a:fillRect/>
          </a:stretch>
        </p:blipFill>
        <p:spPr bwMode="auto">
          <a:xfrm>
            <a:off x="94597" y="2427890"/>
            <a:ext cx="8686796" cy="1223506"/>
          </a:xfrm>
          <a:prstGeom prst="rect">
            <a:avLst/>
          </a:prstGeom>
          <a:noFill/>
        </p:spPr>
      </p:pic>
      <p:pic>
        <p:nvPicPr>
          <p:cNvPr id="8" name="Picture 2" descr="D:\DTY_PROJECTS\2019_Digital Talent\Matplotlib - extract iamge\DV0101EN - Dataset on Immigration to Canada 243 - YouTube (5-24-2019 11-42-58 AM)\DV0101EN - Dataset on Immigration to Canada 243 - YouTube 112.jpg"/>
          <p:cNvPicPr>
            <a:picLocks noChangeAspect="1" noChangeArrowheads="1"/>
          </p:cNvPicPr>
          <p:nvPr/>
        </p:nvPicPr>
        <p:blipFill>
          <a:blip r:embed="rId4"/>
          <a:srcRect l="13383" t="42815" r="22085" b="40546"/>
          <a:stretch>
            <a:fillRect/>
          </a:stretch>
        </p:blipFill>
        <p:spPr bwMode="auto">
          <a:xfrm>
            <a:off x="63063" y="3894085"/>
            <a:ext cx="8623738" cy="1250770"/>
          </a:xfrm>
          <a:prstGeom prst="rect">
            <a:avLst/>
          </a:prstGeom>
          <a:noFill/>
        </p:spPr>
      </p:pic>
    </p:spTree>
    <p:extLst>
      <p:ext uri="{BB962C8B-B14F-4D97-AF65-F5344CB8AC3E}">
        <p14:creationId xmlns:p14="http://schemas.microsoft.com/office/powerpoint/2010/main" val="280424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Membaca</a:t>
            </a:r>
            <a:r>
              <a:rPr lang="en-US" dirty="0" smtClean="0"/>
              <a:t> data</a:t>
            </a:r>
            <a:br>
              <a:rPr lang="en-US" dirty="0" smtClean="0"/>
            </a:br>
            <a:r>
              <a:rPr lang="en-US" dirty="0" err="1" smtClean="0"/>
              <a:t>pada</a:t>
            </a:r>
            <a:r>
              <a:rPr lang="en-US" dirty="0" smtClean="0"/>
              <a:t> </a:t>
            </a:r>
            <a:r>
              <a:rPr lang="en-US" dirty="0" err="1" smtClean="0"/>
              <a:t>Dataframe</a:t>
            </a:r>
            <a:r>
              <a:rPr lang="en-US" dirty="0" smtClean="0"/>
              <a:t> Pandas</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a:xfrm>
            <a:off x="2354385" y="6432331"/>
            <a:ext cx="4929284" cy="356323"/>
          </a:xfrm>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Datase</a:t>
            </a:r>
            <a:r>
              <a:rPr lang="en-US" dirty="0" smtClean="0"/>
              <a:t> </a:t>
            </a:r>
            <a:r>
              <a:rPr lang="en-US" dirty="0" err="1" smtClean="0"/>
              <a:t>Imigran</a:t>
            </a:r>
            <a:r>
              <a:rPr lang="en-US" dirty="0" smtClean="0"/>
              <a:t> </a:t>
            </a:r>
            <a:r>
              <a:rPr lang="en-US" dirty="0" err="1" smtClean="0"/>
              <a:t>di</a:t>
            </a:r>
            <a:r>
              <a:rPr lang="en-US" dirty="0" smtClean="0"/>
              <a:t> Canada</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43</a:t>
            </a:fld>
            <a:endParaRPr lang="id-ID" dirty="0"/>
          </a:p>
        </p:txBody>
      </p:sp>
      <p:pic>
        <p:nvPicPr>
          <p:cNvPr id="7" name="Picture 2" descr="D:\DTY_PROJECTS\2019_Digital Talent\Matplotlib - extract iamge\DV0101EN - Dataset on Immigration to Canada 243 - YouTube (5-24-2019 11-42-58 AM)\DV0101EN - Dataset on Immigration to Canada 243 - YouTube 129.jpg"/>
          <p:cNvPicPr>
            <a:picLocks noChangeAspect="1" noChangeArrowheads="1"/>
          </p:cNvPicPr>
          <p:nvPr/>
        </p:nvPicPr>
        <p:blipFill>
          <a:blip r:embed="rId3"/>
          <a:srcRect l="13692" t="25997" r="15787" b="17697"/>
          <a:stretch>
            <a:fillRect/>
          </a:stretch>
        </p:blipFill>
        <p:spPr bwMode="auto">
          <a:xfrm>
            <a:off x="204939" y="1797268"/>
            <a:ext cx="8670571" cy="3894084"/>
          </a:xfrm>
          <a:prstGeom prst="rect">
            <a:avLst/>
          </a:prstGeom>
          <a:noFill/>
        </p:spPr>
      </p:pic>
    </p:spTree>
    <p:extLst>
      <p:ext uri="{BB962C8B-B14F-4D97-AF65-F5344CB8AC3E}">
        <p14:creationId xmlns:p14="http://schemas.microsoft.com/office/powerpoint/2010/main" val="36984952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Tampilan</a:t>
            </a:r>
            <a:r>
              <a:rPr lang="en-US" dirty="0" smtClean="0"/>
              <a:t> </a:t>
            </a:r>
            <a:r>
              <a:rPr lang="en-US" dirty="0" err="1" smtClean="0"/>
              <a:t>Dataframe</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a:xfrm>
            <a:off x="2354385" y="6432331"/>
            <a:ext cx="4929284" cy="356323"/>
          </a:xfrm>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Datase</a:t>
            </a:r>
            <a:r>
              <a:rPr lang="en-US" dirty="0" smtClean="0"/>
              <a:t> </a:t>
            </a:r>
            <a:r>
              <a:rPr lang="en-US" dirty="0" err="1" smtClean="0"/>
              <a:t>Imigran</a:t>
            </a:r>
            <a:r>
              <a:rPr lang="en-US" dirty="0" smtClean="0"/>
              <a:t> </a:t>
            </a:r>
            <a:r>
              <a:rPr lang="en-US" dirty="0" err="1" smtClean="0"/>
              <a:t>di</a:t>
            </a:r>
            <a:r>
              <a:rPr lang="en-US" dirty="0" smtClean="0"/>
              <a:t> Canada</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44</a:t>
            </a:fld>
            <a:endParaRPr lang="id-ID" dirty="0"/>
          </a:p>
        </p:txBody>
      </p:sp>
      <p:pic>
        <p:nvPicPr>
          <p:cNvPr id="7" name="Picture 2" descr="D:\DTY_PROJECTS\2019_Digital Talent\Matplotlib - extract iamge\DV0101EN - Dataset on Immigration to Canada 243 - YouTube (5-24-2019 11-42-58 AM)\DV0101EN - Dataset on Immigration to Canada 243 - YouTube 146.jpg"/>
          <p:cNvPicPr>
            <a:picLocks noChangeAspect="1" noChangeArrowheads="1"/>
          </p:cNvPicPr>
          <p:nvPr/>
        </p:nvPicPr>
        <p:blipFill>
          <a:blip r:embed="rId3"/>
          <a:srcRect l="8999" t="27796" r="8816" b="22077"/>
          <a:stretch>
            <a:fillRect/>
          </a:stretch>
        </p:blipFill>
        <p:spPr bwMode="auto">
          <a:xfrm>
            <a:off x="141883" y="1702677"/>
            <a:ext cx="8822958" cy="3026980"/>
          </a:xfrm>
          <a:prstGeom prst="rect">
            <a:avLst/>
          </a:prstGeom>
          <a:noFill/>
        </p:spPr>
      </p:pic>
    </p:spTree>
    <p:extLst>
      <p:ext uri="{BB962C8B-B14F-4D97-AF65-F5344CB8AC3E}">
        <p14:creationId xmlns:p14="http://schemas.microsoft.com/office/powerpoint/2010/main" val="15212516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Line Plot</a:t>
            </a:r>
            <a:endParaRPr lang="id-ID" dirty="0"/>
          </a:p>
        </p:txBody>
      </p:sp>
      <p:sp>
        <p:nvSpPr>
          <p:cNvPr id="3" name="Text Placeholder 2"/>
          <p:cNvSpPr>
            <a:spLocks noGrp="1"/>
          </p:cNvSpPr>
          <p:nvPr>
            <p:ph type="body" idx="1"/>
          </p:nvPr>
        </p:nvSpPr>
        <p:spPr>
          <a:xfrm>
            <a:off x="2317581" y="2452255"/>
            <a:ext cx="6188745" cy="382476"/>
          </a:xfrm>
        </p:spPr>
        <p:txBody>
          <a:bodyPr>
            <a:normAutofit/>
          </a:bodyPr>
          <a:lstStyle/>
          <a:p>
            <a:r>
              <a:rPr lang="en-GB" dirty="0" err="1" smtClean="0"/>
              <a:t>Bagian</a:t>
            </a:r>
            <a:r>
              <a:rPr lang="en-GB" dirty="0" smtClean="0"/>
              <a:t> 4</a:t>
            </a:r>
            <a:endParaRPr lang="id-ID" dirty="0"/>
          </a:p>
        </p:txBody>
      </p:sp>
      <p:sp>
        <p:nvSpPr>
          <p:cNvPr id="4" name="Date Placeholder 3"/>
          <p:cNvSpPr>
            <a:spLocks noGrp="1"/>
          </p:cNvSpPr>
          <p:nvPr>
            <p:ph type="dt" sz="half" idx="10"/>
          </p:nvPr>
        </p:nvSpPr>
        <p:spPr/>
        <p:txBody>
          <a:bodyPr/>
          <a:lstStyle/>
          <a:p>
            <a:fld id="{BBCEA055-A846-4A99-AE5D-0A67ADD4E3EF}" type="datetime1">
              <a:rPr lang="id-ID" smtClean="0"/>
              <a:pPr/>
              <a:t>26/06/2019</a:t>
            </a:fld>
            <a:endParaRPr lang="id-ID"/>
          </a:p>
        </p:txBody>
      </p:sp>
      <p:sp>
        <p:nvSpPr>
          <p:cNvPr id="5" name="Footer Placeholder 4"/>
          <p:cNvSpPr>
            <a:spLocks noGrp="1"/>
          </p:cNvSpPr>
          <p:nvPr>
            <p:ph type="ftr" sz="quarter" idx="11"/>
          </p:nvPr>
        </p:nvSpPr>
        <p:spPr/>
        <p:txBody>
          <a:bodyPr/>
          <a:lstStyle/>
          <a:p>
            <a:r>
              <a:rPr lang="id-ID" smtClean="0"/>
              <a:t>Judul Pembahasan Pertemuan Disini</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pPr/>
              <a:t>45</a:t>
            </a:fld>
            <a:endParaRPr lang="id-ID" dirty="0"/>
          </a:p>
        </p:txBody>
      </p:sp>
    </p:spTree>
    <p:extLst>
      <p:ext uri="{BB962C8B-B14F-4D97-AF65-F5344CB8AC3E}">
        <p14:creationId xmlns:p14="http://schemas.microsoft.com/office/powerpoint/2010/main" val="1329256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Plots</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a:xfrm>
            <a:off x="2354385" y="6432331"/>
            <a:ext cx="4929284" cy="356323"/>
          </a:xfrm>
        </p:spPr>
        <p:txBody>
          <a:bodyPr/>
          <a:lstStyle/>
          <a:p>
            <a:r>
              <a:rPr lang="en-US" dirty="0" err="1" smtClean="0"/>
              <a:t>Visualisasi</a:t>
            </a:r>
            <a:r>
              <a:rPr lang="en-US" dirty="0" smtClean="0"/>
              <a:t> Data </a:t>
            </a:r>
            <a:r>
              <a:rPr lang="en-US" dirty="0" err="1" smtClean="0"/>
              <a:t>dengan</a:t>
            </a:r>
            <a:r>
              <a:rPr lang="en-US" dirty="0" smtClean="0"/>
              <a:t> Python – Line Plots</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46</a:t>
            </a:fld>
            <a:endParaRPr lang="id-ID" dirty="0"/>
          </a:p>
        </p:txBody>
      </p:sp>
      <p:sp>
        <p:nvSpPr>
          <p:cNvPr id="7" name="Content Placeholder 6"/>
          <p:cNvSpPr>
            <a:spLocks noGrp="1"/>
          </p:cNvSpPr>
          <p:nvPr>
            <p:ph idx="1"/>
          </p:nvPr>
        </p:nvSpPr>
        <p:spPr>
          <a:xfrm>
            <a:off x="329277" y="1513487"/>
            <a:ext cx="8814723" cy="1103589"/>
          </a:xfrm>
        </p:spPr>
        <p:txBody>
          <a:bodyPr anchor="ctr">
            <a:normAutofit/>
          </a:bodyPr>
          <a:lstStyle/>
          <a:p>
            <a:pPr marL="0" indent="0">
              <a:buNone/>
            </a:pPr>
            <a:r>
              <a:rPr lang="en-US" dirty="0" smtClean="0"/>
              <a:t>Line  plots </a:t>
            </a:r>
            <a:r>
              <a:rPr lang="en-US" dirty="0" err="1" smtClean="0"/>
              <a:t>adalah</a:t>
            </a:r>
            <a:r>
              <a:rPr lang="en-US" dirty="0" smtClean="0"/>
              <a:t> </a:t>
            </a:r>
            <a:r>
              <a:rPr lang="en-US" dirty="0" err="1" smtClean="0"/>
              <a:t>jenis</a:t>
            </a:r>
            <a:r>
              <a:rPr lang="en-US" dirty="0" smtClean="0"/>
              <a:t> plot yang </a:t>
            </a:r>
            <a:r>
              <a:rPr lang="en-US" dirty="0" err="1" smtClean="0"/>
              <a:t>menampilkan</a:t>
            </a:r>
            <a:r>
              <a:rPr lang="en-US" dirty="0" smtClean="0"/>
              <a:t> </a:t>
            </a:r>
            <a:r>
              <a:rPr lang="en-US" dirty="0" err="1" smtClean="0"/>
              <a:t>informasi</a:t>
            </a:r>
            <a:r>
              <a:rPr lang="en-US" dirty="0" smtClean="0"/>
              <a:t> </a:t>
            </a:r>
            <a:r>
              <a:rPr lang="en-US" dirty="0" err="1" smtClean="0"/>
              <a:t>sebagai</a:t>
            </a:r>
            <a:r>
              <a:rPr lang="en-US" dirty="0" smtClean="0"/>
              <a:t> </a:t>
            </a:r>
            <a:r>
              <a:rPr lang="en-US" dirty="0" err="1" smtClean="0"/>
              <a:t>serangkaian</a:t>
            </a:r>
            <a:r>
              <a:rPr lang="en-US" dirty="0" smtClean="0"/>
              <a:t> </a:t>
            </a:r>
            <a:r>
              <a:rPr lang="en-US" dirty="0" err="1" smtClean="0"/>
              <a:t>titik</a:t>
            </a:r>
            <a:r>
              <a:rPr lang="en-US" dirty="0" smtClean="0"/>
              <a:t> data yang </a:t>
            </a:r>
            <a:r>
              <a:rPr lang="en-US" dirty="0" err="1" smtClean="0"/>
              <a:t>disebut</a:t>
            </a:r>
            <a:r>
              <a:rPr lang="en-US" dirty="0" smtClean="0"/>
              <a:t> "</a:t>
            </a:r>
            <a:r>
              <a:rPr lang="en-US" dirty="0" err="1" smtClean="0"/>
              <a:t>penanda</a:t>
            </a:r>
            <a:r>
              <a:rPr lang="en-US" dirty="0" smtClean="0"/>
              <a:t>" yang </a:t>
            </a:r>
            <a:r>
              <a:rPr lang="en-US" dirty="0" err="1" smtClean="0"/>
              <a:t>dihubungkan</a:t>
            </a:r>
            <a:r>
              <a:rPr lang="en-US" dirty="0" smtClean="0"/>
              <a:t> </a:t>
            </a:r>
            <a:r>
              <a:rPr lang="en-US" dirty="0" err="1" smtClean="0"/>
              <a:t>oleh</a:t>
            </a:r>
            <a:r>
              <a:rPr lang="en-US" dirty="0" smtClean="0"/>
              <a:t> </a:t>
            </a:r>
            <a:r>
              <a:rPr lang="en-US" dirty="0" err="1" smtClean="0"/>
              <a:t>segmen</a:t>
            </a:r>
            <a:r>
              <a:rPr lang="en-US" dirty="0" smtClean="0"/>
              <a:t> </a:t>
            </a:r>
            <a:r>
              <a:rPr lang="en-US" dirty="0" err="1" smtClean="0"/>
              <a:t>garis</a:t>
            </a:r>
            <a:r>
              <a:rPr lang="en-US" dirty="0" smtClean="0"/>
              <a:t> </a:t>
            </a:r>
            <a:r>
              <a:rPr lang="en-US" dirty="0" err="1" smtClean="0"/>
              <a:t>lurus</a:t>
            </a:r>
            <a:r>
              <a:rPr lang="en-US" dirty="0" smtClean="0"/>
              <a:t>.</a:t>
            </a:r>
          </a:p>
        </p:txBody>
      </p:sp>
      <p:pic>
        <p:nvPicPr>
          <p:cNvPr id="8" name="Picture 2" descr="D:\DTY_PROJECTS\2019_Digital Talent\Matplotlib - extract iamge\DV0101EN - Line Plots 341 - YouTube (5-24-2019 11-43-00 AM)\DV0101EN - Line Plots 341 - YouTube 086.jpg"/>
          <p:cNvPicPr>
            <a:picLocks noChangeAspect="1" noChangeArrowheads="1"/>
          </p:cNvPicPr>
          <p:nvPr/>
        </p:nvPicPr>
        <p:blipFill>
          <a:blip r:embed="rId3"/>
          <a:srcRect l="30938" t="40147" r="27382" b="8554"/>
          <a:stretch>
            <a:fillRect/>
          </a:stretch>
        </p:blipFill>
        <p:spPr bwMode="auto">
          <a:xfrm>
            <a:off x="1765775" y="2617082"/>
            <a:ext cx="5360276" cy="3710961"/>
          </a:xfrm>
          <a:prstGeom prst="rect">
            <a:avLst/>
          </a:prstGeom>
          <a:noFill/>
        </p:spPr>
      </p:pic>
    </p:spTree>
    <p:extLst>
      <p:ext uri="{BB962C8B-B14F-4D97-AF65-F5344CB8AC3E}">
        <p14:creationId xmlns:p14="http://schemas.microsoft.com/office/powerpoint/2010/main" val="41018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 - Recap</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a:xfrm>
            <a:off x="2354385" y="6432331"/>
            <a:ext cx="4929284" cy="356323"/>
          </a:xfrm>
        </p:spPr>
        <p:txBody>
          <a:bodyPr/>
          <a:lstStyle/>
          <a:p>
            <a:r>
              <a:rPr lang="en-US" dirty="0" err="1" smtClean="0"/>
              <a:t>Visualisasi</a:t>
            </a:r>
            <a:r>
              <a:rPr lang="en-US" dirty="0" smtClean="0"/>
              <a:t> Data </a:t>
            </a:r>
            <a:r>
              <a:rPr lang="en-US" dirty="0" err="1" smtClean="0"/>
              <a:t>dengan</a:t>
            </a:r>
            <a:r>
              <a:rPr lang="en-US" dirty="0" smtClean="0"/>
              <a:t> Python – Line Plots</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47</a:t>
            </a:fld>
            <a:endParaRPr lang="id-ID" dirty="0"/>
          </a:p>
        </p:txBody>
      </p:sp>
      <p:pic>
        <p:nvPicPr>
          <p:cNvPr id="10" name="Picture 2" descr="D:\DTY_PROJECTS\2019_Digital Talent\Matplotlib - extract iamge\DV0101EN - Line Plots 341 - YouTube (5-24-2019 11-43-00 AM)\DV0101EN - Line Plots 341 - YouTube 111.jpg"/>
          <p:cNvPicPr>
            <a:picLocks noChangeAspect="1" noChangeArrowheads="1"/>
          </p:cNvPicPr>
          <p:nvPr/>
        </p:nvPicPr>
        <p:blipFill>
          <a:blip r:embed="rId3"/>
          <a:srcRect l="9159" t="32172" r="9407" b="28398"/>
          <a:stretch>
            <a:fillRect/>
          </a:stretch>
        </p:blipFill>
        <p:spPr bwMode="auto">
          <a:xfrm>
            <a:off x="94579" y="2333297"/>
            <a:ext cx="8970592" cy="2443210"/>
          </a:xfrm>
          <a:prstGeom prst="rect">
            <a:avLst/>
          </a:prstGeom>
          <a:noFill/>
        </p:spPr>
      </p:pic>
    </p:spTree>
    <p:extLst>
      <p:ext uri="{BB962C8B-B14F-4D97-AF65-F5344CB8AC3E}">
        <p14:creationId xmlns:p14="http://schemas.microsoft.com/office/powerpoint/2010/main" val="3562727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 - Processed</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a:xfrm>
            <a:off x="2354385" y="6432331"/>
            <a:ext cx="4929284" cy="356323"/>
          </a:xfrm>
        </p:spPr>
        <p:txBody>
          <a:bodyPr/>
          <a:lstStyle/>
          <a:p>
            <a:r>
              <a:rPr lang="en-US" dirty="0" err="1" smtClean="0"/>
              <a:t>Visualisasi</a:t>
            </a:r>
            <a:r>
              <a:rPr lang="en-US" dirty="0" smtClean="0"/>
              <a:t> Data </a:t>
            </a:r>
            <a:r>
              <a:rPr lang="en-US" dirty="0" err="1" smtClean="0"/>
              <a:t>dengan</a:t>
            </a:r>
            <a:r>
              <a:rPr lang="en-US" dirty="0" smtClean="0"/>
              <a:t> Python – Line Plots</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48</a:t>
            </a:fld>
            <a:endParaRPr lang="id-ID" dirty="0"/>
          </a:p>
        </p:txBody>
      </p:sp>
      <p:pic>
        <p:nvPicPr>
          <p:cNvPr id="7" name="Picture 2" descr="D:\DTY_PROJECTS\2019_Digital Talent\Matplotlib - extract iamge\DV0101EN - Line Plots 341 - YouTube (5-24-2019 11-43-00 AM)\DV0101EN - Line Plots 341 - YouTube 147.jpg"/>
          <p:cNvPicPr>
            <a:picLocks noChangeAspect="1" noChangeArrowheads="1"/>
          </p:cNvPicPr>
          <p:nvPr/>
        </p:nvPicPr>
        <p:blipFill>
          <a:blip r:embed="rId3"/>
          <a:srcRect l="8844" t="28405" r="9344" b="17405"/>
          <a:stretch>
            <a:fillRect/>
          </a:stretch>
        </p:blipFill>
        <p:spPr bwMode="auto">
          <a:xfrm>
            <a:off x="110349" y="1797259"/>
            <a:ext cx="8928210" cy="3326534"/>
          </a:xfrm>
          <a:prstGeom prst="rect">
            <a:avLst/>
          </a:prstGeom>
          <a:noFill/>
        </p:spPr>
      </p:pic>
    </p:spTree>
    <p:extLst>
      <p:ext uri="{BB962C8B-B14F-4D97-AF65-F5344CB8AC3E}">
        <p14:creationId xmlns:p14="http://schemas.microsoft.com/office/powerpoint/2010/main" val="33834578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Membuat</a:t>
            </a:r>
            <a:r>
              <a:rPr lang="en-US" dirty="0" smtClean="0"/>
              <a:t> Line Plots</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a:xfrm>
            <a:off x="2354385" y="6432331"/>
            <a:ext cx="4929284" cy="356323"/>
          </a:xfrm>
        </p:spPr>
        <p:txBody>
          <a:bodyPr/>
          <a:lstStyle/>
          <a:p>
            <a:r>
              <a:rPr lang="en-US" dirty="0" err="1" smtClean="0"/>
              <a:t>Visualisasi</a:t>
            </a:r>
            <a:r>
              <a:rPr lang="en-US" dirty="0" smtClean="0"/>
              <a:t> Data </a:t>
            </a:r>
            <a:r>
              <a:rPr lang="en-US" dirty="0" err="1" smtClean="0"/>
              <a:t>dengan</a:t>
            </a:r>
            <a:r>
              <a:rPr lang="en-US" dirty="0" smtClean="0"/>
              <a:t> Python – Line Plots</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49</a:t>
            </a:fld>
            <a:endParaRPr lang="id-ID" dirty="0"/>
          </a:p>
        </p:txBody>
      </p:sp>
      <p:pic>
        <p:nvPicPr>
          <p:cNvPr id="7" name="Picture 2" descr="D:\DTY_PROJECTS\2019_Digital Talent\Matplotlib - extract iamge\DV0101EN - Line Plots 341 - YouTube (5-24-2019 11-43-00 AM)\DV0101EN - Line Plots 341 - YouTube 195.jpg"/>
          <p:cNvPicPr>
            <a:picLocks noChangeAspect="1" noChangeArrowheads="1"/>
          </p:cNvPicPr>
          <p:nvPr/>
        </p:nvPicPr>
        <p:blipFill>
          <a:blip r:embed="rId3"/>
          <a:srcRect l="10394" t="36278" r="54174" b="24674"/>
          <a:stretch>
            <a:fillRect/>
          </a:stretch>
        </p:blipFill>
        <p:spPr bwMode="auto">
          <a:xfrm>
            <a:off x="677917" y="1939157"/>
            <a:ext cx="6637283" cy="4114515"/>
          </a:xfrm>
          <a:prstGeom prst="rect">
            <a:avLst/>
          </a:prstGeom>
          <a:noFill/>
        </p:spPr>
      </p:pic>
    </p:spTree>
    <p:extLst>
      <p:ext uri="{BB962C8B-B14F-4D97-AF65-F5344CB8AC3E}">
        <p14:creationId xmlns:p14="http://schemas.microsoft.com/office/powerpoint/2010/main" val="13098695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Pendahuluan</a:t>
            </a:r>
            <a:r>
              <a:rPr lang="en-US" dirty="0" smtClean="0"/>
              <a:t>: </a:t>
            </a:r>
            <a:r>
              <a:rPr lang="en-US" dirty="0" err="1" smtClean="0"/>
              <a:t>Visualisasi</a:t>
            </a:r>
            <a:r>
              <a:rPr lang="en-US" dirty="0" smtClean="0"/>
              <a:t> Data</a:t>
            </a:r>
            <a:endParaRPr lang="id-ID" dirty="0"/>
          </a:p>
        </p:txBody>
      </p:sp>
      <p:sp>
        <p:nvSpPr>
          <p:cNvPr id="7" name="Content Placeholder 6"/>
          <p:cNvSpPr>
            <a:spLocks noGrp="1"/>
          </p:cNvSpPr>
          <p:nvPr>
            <p:ph idx="1"/>
          </p:nvPr>
        </p:nvSpPr>
        <p:spPr>
          <a:xfrm>
            <a:off x="184897" y="2317532"/>
            <a:ext cx="8814723" cy="1860330"/>
          </a:xfrm>
        </p:spPr>
        <p:txBody>
          <a:bodyPr anchor="ctr"/>
          <a:lstStyle/>
          <a:p>
            <a:pPr marL="457200" indent="-457200">
              <a:buFont typeface="+mj-lt"/>
              <a:buAutoNum type="arabicPeriod"/>
            </a:pPr>
            <a:r>
              <a:rPr lang="en-US" dirty="0" err="1" smtClean="0"/>
              <a:t>Visualisasi</a:t>
            </a:r>
            <a:r>
              <a:rPr lang="en-US" dirty="0" smtClean="0"/>
              <a:t> yang </a:t>
            </a:r>
            <a:r>
              <a:rPr lang="en-US" dirty="0" err="1" smtClean="0"/>
              <a:t>sederhana</a:t>
            </a:r>
            <a:r>
              <a:rPr lang="en-US" dirty="0" smtClean="0"/>
              <a:t> </a:t>
            </a:r>
            <a:r>
              <a:rPr lang="en-US" dirty="0" err="1" smtClean="0"/>
              <a:t>lebih</a:t>
            </a:r>
            <a:r>
              <a:rPr lang="en-US" dirty="0" smtClean="0"/>
              <a:t> </a:t>
            </a:r>
            <a:r>
              <a:rPr lang="en-US" dirty="0" err="1" smtClean="0"/>
              <a:t>efektif</a:t>
            </a:r>
            <a:endParaRPr lang="en-US" dirty="0" smtClean="0"/>
          </a:p>
          <a:p>
            <a:pPr marL="457200" indent="-457200">
              <a:buFont typeface="+mj-lt"/>
              <a:buAutoNum type="arabicPeriod"/>
            </a:pPr>
            <a:r>
              <a:rPr lang="en-US" dirty="0" err="1" smtClean="0"/>
              <a:t>Visualisasi</a:t>
            </a:r>
            <a:r>
              <a:rPr lang="en-US" dirty="0" smtClean="0"/>
              <a:t> yang </a:t>
            </a:r>
            <a:r>
              <a:rPr lang="en-US" dirty="0" err="1" smtClean="0"/>
              <a:t>sederhana</a:t>
            </a:r>
            <a:r>
              <a:rPr lang="en-US" dirty="0" smtClean="0"/>
              <a:t> </a:t>
            </a:r>
            <a:r>
              <a:rPr lang="en-US" dirty="0" err="1" smtClean="0"/>
              <a:t>lebih</a:t>
            </a:r>
            <a:r>
              <a:rPr lang="en-US" dirty="0" smtClean="0"/>
              <a:t> </a:t>
            </a:r>
            <a:r>
              <a:rPr lang="en-US" dirty="0" err="1" smtClean="0"/>
              <a:t>menarik</a:t>
            </a:r>
            <a:endParaRPr lang="en-US" dirty="0" smtClean="0"/>
          </a:p>
          <a:p>
            <a:pPr marL="457200" indent="-457200">
              <a:buFont typeface="+mj-lt"/>
              <a:buAutoNum type="arabicPeriod"/>
            </a:pPr>
            <a:r>
              <a:rPr lang="en-US" dirty="0" err="1" smtClean="0"/>
              <a:t>Visualisasi</a:t>
            </a:r>
            <a:r>
              <a:rPr lang="en-US" dirty="0" smtClean="0"/>
              <a:t> yang </a:t>
            </a:r>
            <a:r>
              <a:rPr lang="en-US" dirty="0" err="1" smtClean="0"/>
              <a:t>sederhana</a:t>
            </a:r>
            <a:r>
              <a:rPr lang="en-US" dirty="0" smtClean="0"/>
              <a:t> </a:t>
            </a:r>
            <a:r>
              <a:rPr lang="en-US" dirty="0" err="1" smtClean="0"/>
              <a:t>lebih</a:t>
            </a:r>
            <a:r>
              <a:rPr lang="en-US" dirty="0" smtClean="0"/>
              <a:t> </a:t>
            </a:r>
            <a:r>
              <a:rPr lang="en-US" dirty="0" err="1" smtClean="0"/>
              <a:t>memiliki</a:t>
            </a:r>
            <a:r>
              <a:rPr lang="en-US" dirty="0" smtClean="0"/>
              <a:t> </a:t>
            </a:r>
            <a:r>
              <a:rPr lang="en-US" dirty="0" err="1" smtClean="0"/>
              <a:t>dampak</a:t>
            </a:r>
            <a:endParaRPr lang="en-US" dirty="0" smtClean="0"/>
          </a:p>
          <a:p>
            <a:pPr marL="457200" indent="-457200">
              <a:buFont typeface="+mj-lt"/>
              <a:buAutoNum type="arabicPeriod"/>
            </a:pPr>
            <a:endParaRPr lang="en-US" dirty="0" smtClean="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a:t>
            </a:fld>
            <a:endParaRPr lang="id-ID" dirty="0"/>
          </a:p>
        </p:txBody>
      </p:sp>
      <p:sp>
        <p:nvSpPr>
          <p:cNvPr id="8" name="Content Placeholder 6"/>
          <p:cNvSpPr txBox="1">
            <a:spLocks/>
          </p:cNvSpPr>
          <p:nvPr/>
        </p:nvSpPr>
        <p:spPr>
          <a:xfrm>
            <a:off x="155851" y="1539767"/>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b="1" u="sng" dirty="0" smtClean="0">
                <a:solidFill>
                  <a:schemeClr val="bg2">
                    <a:lumMod val="25000"/>
                  </a:schemeClr>
                </a:solidFill>
              </a:rPr>
              <a:t>Best Practice</a:t>
            </a:r>
          </a:p>
          <a:p>
            <a:pPr marL="457200" marR="0" lvl="0" indent="-457200" algn="l" defTabSz="914400" rtl="0" eaLnBrk="1" fontAlgn="auto" latinLnBrk="0" hangingPunct="1">
              <a:lnSpc>
                <a:spcPct val="100000"/>
              </a:lnSpc>
              <a:spcBef>
                <a:spcPts val="1000"/>
              </a:spcBef>
              <a:spcAft>
                <a:spcPts val="0"/>
              </a:spcAft>
              <a:buClrTx/>
              <a:buSzTx/>
              <a:tabLst/>
              <a:defRPr/>
            </a:pPr>
            <a:r>
              <a:rPr kumimoji="0" lang="en-US" sz="2000" i="0" strike="noStrike" kern="1200" cap="none" spc="0" normalizeH="0" baseline="0" noProof="0" dirty="0" err="1" smtClean="0">
                <a:ln>
                  <a:noFill/>
                </a:ln>
                <a:solidFill>
                  <a:schemeClr val="bg2">
                    <a:lumMod val="25000"/>
                  </a:schemeClr>
                </a:solidFill>
                <a:effectLst/>
                <a:uLnTx/>
                <a:uFillTx/>
                <a:latin typeface="+mn-lt"/>
                <a:ea typeface="+mn-ea"/>
                <a:cs typeface="+mn-cs"/>
              </a:rPr>
              <a:t>Beberapa</a:t>
            </a:r>
            <a:r>
              <a:rPr kumimoji="0" lang="en-US" sz="2000" i="0" strike="noStrike" kern="1200" cap="none" spc="0" normalizeH="0" noProof="0" dirty="0" smtClean="0">
                <a:ln>
                  <a:noFill/>
                </a:ln>
                <a:solidFill>
                  <a:schemeClr val="bg2">
                    <a:lumMod val="25000"/>
                  </a:schemeClr>
                </a:solidFill>
                <a:effectLst/>
                <a:uLnTx/>
                <a:uFillTx/>
                <a:latin typeface="+mn-lt"/>
                <a:ea typeface="+mn-ea"/>
                <a:cs typeface="+mn-cs"/>
              </a:rPr>
              <a:t> </a:t>
            </a:r>
            <a:r>
              <a:rPr kumimoji="0" lang="en-US" sz="2000" i="0" strike="noStrike" kern="1200" cap="none" spc="0" normalizeH="0" noProof="0" dirty="0" err="1" smtClean="0">
                <a:ln>
                  <a:noFill/>
                </a:ln>
                <a:solidFill>
                  <a:schemeClr val="bg2">
                    <a:lumMod val="25000"/>
                  </a:schemeClr>
                </a:solidFill>
                <a:effectLst/>
                <a:uLnTx/>
                <a:uFillTx/>
                <a:latin typeface="+mn-lt"/>
                <a:ea typeface="+mn-ea"/>
                <a:cs typeface="+mn-cs"/>
              </a:rPr>
              <a:t>hal</a:t>
            </a:r>
            <a:r>
              <a:rPr kumimoji="0" lang="en-US" sz="2000" i="0" strike="noStrike" kern="1200" cap="none" spc="0" normalizeH="0" noProof="0" dirty="0" smtClean="0">
                <a:ln>
                  <a:noFill/>
                </a:ln>
                <a:solidFill>
                  <a:schemeClr val="bg2">
                    <a:lumMod val="25000"/>
                  </a:schemeClr>
                </a:solidFill>
                <a:effectLst/>
                <a:uLnTx/>
                <a:uFillTx/>
                <a:latin typeface="+mn-lt"/>
                <a:ea typeface="+mn-ea"/>
                <a:cs typeface="+mn-cs"/>
              </a:rPr>
              <a:t> yang </a:t>
            </a:r>
            <a:r>
              <a:rPr kumimoji="0" lang="en-US" sz="2000" i="0" strike="noStrike" kern="1200" cap="none" spc="0" normalizeH="0" noProof="0" dirty="0" err="1" smtClean="0">
                <a:ln>
                  <a:noFill/>
                </a:ln>
                <a:solidFill>
                  <a:schemeClr val="bg2">
                    <a:lumMod val="25000"/>
                  </a:schemeClr>
                </a:solidFill>
                <a:effectLst/>
                <a:uLnTx/>
                <a:uFillTx/>
                <a:latin typeface="+mn-lt"/>
                <a:ea typeface="+mn-ea"/>
                <a:cs typeface="+mn-cs"/>
              </a:rPr>
              <a:t>perlu</a:t>
            </a:r>
            <a:r>
              <a:rPr kumimoji="0" lang="en-US" sz="2000" i="0" strike="noStrike" kern="1200" cap="none" spc="0" normalizeH="0" noProof="0" dirty="0" smtClean="0">
                <a:ln>
                  <a:noFill/>
                </a:ln>
                <a:solidFill>
                  <a:schemeClr val="bg2">
                    <a:lumMod val="25000"/>
                  </a:schemeClr>
                </a:solidFill>
                <a:effectLst/>
                <a:uLnTx/>
                <a:uFillTx/>
                <a:latin typeface="+mn-lt"/>
                <a:ea typeface="+mn-ea"/>
                <a:cs typeface="+mn-cs"/>
              </a:rPr>
              <a:t> </a:t>
            </a:r>
            <a:r>
              <a:rPr kumimoji="0" lang="en-US" sz="2000" i="0" strike="noStrike" kern="1200" cap="none" spc="0" normalizeH="0" noProof="0" dirty="0" err="1" smtClean="0">
                <a:ln>
                  <a:noFill/>
                </a:ln>
                <a:solidFill>
                  <a:schemeClr val="bg2">
                    <a:lumMod val="25000"/>
                  </a:schemeClr>
                </a:solidFill>
                <a:effectLst/>
                <a:uLnTx/>
                <a:uFillTx/>
                <a:latin typeface="+mn-lt"/>
                <a:ea typeface="+mn-ea"/>
                <a:cs typeface="+mn-cs"/>
              </a:rPr>
              <a:t>diingat</a:t>
            </a:r>
            <a:r>
              <a:rPr kumimoji="0" lang="en-US" sz="2000" i="0" strike="noStrike" kern="1200" cap="none" spc="0" normalizeH="0" noProof="0" dirty="0" smtClean="0">
                <a:ln>
                  <a:noFill/>
                </a:ln>
                <a:solidFill>
                  <a:schemeClr val="bg2">
                    <a:lumMod val="25000"/>
                  </a:schemeClr>
                </a:solidFill>
                <a:effectLst/>
                <a:uLnTx/>
                <a:uFillTx/>
                <a:latin typeface="+mn-lt"/>
                <a:ea typeface="+mn-ea"/>
                <a:cs typeface="+mn-cs"/>
              </a:rPr>
              <a:t> </a:t>
            </a:r>
            <a:r>
              <a:rPr kumimoji="0" lang="en-US" sz="2000" i="0" strike="noStrike" kern="1200" cap="none" spc="0" normalizeH="0" noProof="0" dirty="0" err="1" smtClean="0">
                <a:ln>
                  <a:noFill/>
                </a:ln>
                <a:solidFill>
                  <a:schemeClr val="bg2">
                    <a:lumMod val="25000"/>
                  </a:schemeClr>
                </a:solidFill>
                <a:effectLst/>
                <a:uLnTx/>
                <a:uFillTx/>
                <a:latin typeface="+mn-lt"/>
                <a:ea typeface="+mn-ea"/>
                <a:cs typeface="+mn-cs"/>
              </a:rPr>
              <a:t>pada</a:t>
            </a:r>
            <a:r>
              <a:rPr kumimoji="0" lang="en-US" sz="2000" i="0" strike="noStrike" kern="1200" cap="none" spc="0" normalizeH="0" noProof="0" dirty="0" smtClean="0">
                <a:ln>
                  <a:noFill/>
                </a:ln>
                <a:solidFill>
                  <a:schemeClr val="bg2">
                    <a:lumMod val="25000"/>
                  </a:schemeClr>
                </a:solidFill>
                <a:effectLst/>
                <a:uLnTx/>
                <a:uFillTx/>
                <a:latin typeface="+mn-lt"/>
                <a:ea typeface="+mn-ea"/>
                <a:cs typeface="+mn-cs"/>
              </a:rPr>
              <a:t> </a:t>
            </a:r>
            <a:r>
              <a:rPr kumimoji="0" lang="en-US" sz="2000" i="0" strike="noStrike" kern="1200" cap="none" spc="0" normalizeH="0" noProof="0" dirty="0" err="1" smtClean="0">
                <a:ln>
                  <a:noFill/>
                </a:ln>
                <a:solidFill>
                  <a:schemeClr val="bg2">
                    <a:lumMod val="25000"/>
                  </a:schemeClr>
                </a:solidFill>
                <a:effectLst/>
                <a:uLnTx/>
                <a:uFillTx/>
                <a:latin typeface="+mn-lt"/>
                <a:ea typeface="+mn-ea"/>
                <a:cs typeface="+mn-cs"/>
              </a:rPr>
              <a:t>saat</a:t>
            </a:r>
            <a:r>
              <a:rPr kumimoji="0" lang="en-US" sz="2000" i="0" strike="noStrike" kern="1200" cap="none" spc="0" normalizeH="0" noProof="0" dirty="0" smtClean="0">
                <a:ln>
                  <a:noFill/>
                </a:ln>
                <a:solidFill>
                  <a:schemeClr val="bg2">
                    <a:lumMod val="25000"/>
                  </a:schemeClr>
                </a:solidFill>
                <a:effectLst/>
                <a:uLnTx/>
                <a:uFillTx/>
                <a:latin typeface="+mn-lt"/>
                <a:ea typeface="+mn-ea"/>
                <a:cs typeface="+mn-cs"/>
              </a:rPr>
              <a:t> </a:t>
            </a:r>
            <a:r>
              <a:rPr kumimoji="0" lang="en-US" sz="2000" i="0" strike="noStrike" kern="1200" cap="none" spc="0" normalizeH="0" noProof="0" dirty="0" err="1" smtClean="0">
                <a:ln>
                  <a:noFill/>
                </a:ln>
                <a:solidFill>
                  <a:schemeClr val="bg2">
                    <a:lumMod val="25000"/>
                  </a:schemeClr>
                </a:solidFill>
                <a:effectLst/>
                <a:uLnTx/>
                <a:uFillTx/>
                <a:latin typeface="+mn-lt"/>
                <a:ea typeface="+mn-ea"/>
                <a:cs typeface="+mn-cs"/>
              </a:rPr>
              <a:t>membuat</a:t>
            </a:r>
            <a:r>
              <a:rPr kumimoji="0" lang="en-US" sz="2000" i="0" strike="noStrike" kern="1200" cap="none" spc="0" normalizeH="0" noProof="0" dirty="0" smtClean="0">
                <a:ln>
                  <a:noFill/>
                </a:ln>
                <a:solidFill>
                  <a:schemeClr val="bg2">
                    <a:lumMod val="25000"/>
                  </a:schemeClr>
                </a:solidFill>
                <a:effectLst/>
                <a:uLnTx/>
                <a:uFillTx/>
                <a:latin typeface="+mn-lt"/>
                <a:ea typeface="+mn-ea"/>
                <a:cs typeface="+mn-cs"/>
              </a:rPr>
              <a:t> </a:t>
            </a:r>
            <a:r>
              <a:rPr kumimoji="0" lang="en-US" sz="2000" i="0" strike="noStrike" kern="1200" cap="none" spc="0" normalizeH="0" noProof="0" dirty="0" err="1" smtClean="0">
                <a:ln>
                  <a:noFill/>
                </a:ln>
                <a:solidFill>
                  <a:schemeClr val="bg2">
                    <a:lumMod val="25000"/>
                  </a:schemeClr>
                </a:solidFill>
                <a:effectLst/>
                <a:uLnTx/>
                <a:uFillTx/>
                <a:latin typeface="+mn-lt"/>
                <a:ea typeface="+mn-ea"/>
                <a:cs typeface="+mn-cs"/>
              </a:rPr>
              <a:t>visualisasi</a:t>
            </a:r>
            <a:endParaRPr kumimoji="0" lang="id-ID" sz="1800" i="0" strike="noStrike" kern="1200" cap="none" spc="0" normalizeH="0" baseline="0" noProof="0" dirty="0" smtClean="0">
              <a:ln>
                <a:noFill/>
              </a:ln>
              <a:solidFill>
                <a:schemeClr val="bg2">
                  <a:lumMod val="25000"/>
                </a:schemeClr>
              </a:solidFill>
              <a:effectLst/>
              <a:uLnTx/>
              <a:uFillTx/>
              <a:latin typeface="+mn-lt"/>
              <a:ea typeface="+mn-ea"/>
              <a:cs typeface="+mn-cs"/>
            </a:endParaRPr>
          </a:p>
        </p:txBody>
      </p: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Membuat</a:t>
            </a:r>
            <a:r>
              <a:rPr lang="en-US" dirty="0" smtClean="0"/>
              <a:t> Line Plots</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a:xfrm>
            <a:off x="2354385" y="6432331"/>
            <a:ext cx="4929284" cy="356323"/>
          </a:xfrm>
        </p:spPr>
        <p:txBody>
          <a:bodyPr/>
          <a:lstStyle/>
          <a:p>
            <a:r>
              <a:rPr lang="en-US" dirty="0" err="1" smtClean="0"/>
              <a:t>Visualisasi</a:t>
            </a:r>
            <a:r>
              <a:rPr lang="en-US" dirty="0" smtClean="0"/>
              <a:t> Data </a:t>
            </a:r>
            <a:r>
              <a:rPr lang="en-US" dirty="0" err="1" smtClean="0"/>
              <a:t>dengan</a:t>
            </a:r>
            <a:r>
              <a:rPr lang="en-US" dirty="0" smtClean="0"/>
              <a:t> Python – Line Plots</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50</a:t>
            </a:fld>
            <a:endParaRPr lang="id-ID" dirty="0"/>
          </a:p>
        </p:txBody>
      </p:sp>
      <p:pic>
        <p:nvPicPr>
          <p:cNvPr id="7" name="Picture 2" descr="D:\DTY_PROJECTS\2019_Digital Talent\Matplotlib - extract iamge\DV0101EN - Line Plots 341 - YouTube (5-24-2019 11-43-00 AM)\DV0101EN - Line Plots 341 - YouTube 223.jpg"/>
          <p:cNvPicPr>
            <a:picLocks noChangeAspect="1" noChangeArrowheads="1"/>
          </p:cNvPicPr>
          <p:nvPr/>
        </p:nvPicPr>
        <p:blipFill>
          <a:blip r:embed="rId3"/>
          <a:srcRect l="9802" t="29867" r="10871" b="18281"/>
          <a:stretch>
            <a:fillRect/>
          </a:stretch>
        </p:blipFill>
        <p:spPr bwMode="auto">
          <a:xfrm>
            <a:off x="141888" y="1655379"/>
            <a:ext cx="8790142" cy="3231931"/>
          </a:xfrm>
          <a:prstGeom prst="rect">
            <a:avLst/>
          </a:prstGeom>
          <a:noFill/>
        </p:spPr>
      </p:pic>
    </p:spTree>
    <p:extLst>
      <p:ext uri="{BB962C8B-B14F-4D97-AF65-F5344CB8AC3E}">
        <p14:creationId xmlns:p14="http://schemas.microsoft.com/office/powerpoint/2010/main" val="20707191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088EDB95-D57D-43D6-839D-F21AFB3EFF2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222" r="2424"/>
          <a:stretch/>
        </p:blipFill>
        <p:spPr>
          <a:xfrm>
            <a:off x="4082473" y="0"/>
            <a:ext cx="5061527" cy="6858000"/>
          </a:xfrm>
          <a:prstGeom prst="rect">
            <a:avLst/>
          </a:prstGeom>
        </p:spPr>
      </p:pic>
      <p:grpSp>
        <p:nvGrpSpPr>
          <p:cNvPr id="6" name="Group 5">
            <a:extLst>
              <a:ext uri="{FF2B5EF4-FFF2-40B4-BE49-F238E27FC236}">
                <a16:creationId xmlns:a16="http://schemas.microsoft.com/office/drawing/2014/main" xmlns="" id="{539FCA66-5646-4B0E-8DAB-6A9D8EC1C265}"/>
              </a:ext>
            </a:extLst>
          </p:cNvPr>
          <p:cNvGrpSpPr/>
          <p:nvPr/>
        </p:nvGrpSpPr>
        <p:grpSpPr>
          <a:xfrm>
            <a:off x="479456" y="3027641"/>
            <a:ext cx="2716277" cy="1073283"/>
            <a:chOff x="2206243" y="3959676"/>
            <a:chExt cx="2716277" cy="1073283"/>
          </a:xfrm>
        </p:grpSpPr>
        <p:pic>
          <p:nvPicPr>
            <p:cNvPr id="7" name="Picture 6">
              <a:extLst>
                <a:ext uri="{FF2B5EF4-FFF2-40B4-BE49-F238E27FC236}">
                  <a16:creationId xmlns:a16="http://schemas.microsoft.com/office/drawing/2014/main" xmlns="" id="{5C0680D9-1347-439D-B54E-62825519D7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1537" y="4518056"/>
              <a:ext cx="187746" cy="187746"/>
            </a:xfrm>
            <a:prstGeom prst="rect">
              <a:avLst/>
            </a:prstGeom>
          </p:spPr>
        </p:pic>
        <p:pic>
          <p:nvPicPr>
            <p:cNvPr id="8" name="Picture 7">
              <a:extLst>
                <a:ext uri="{FF2B5EF4-FFF2-40B4-BE49-F238E27FC236}">
                  <a16:creationId xmlns:a16="http://schemas.microsoft.com/office/drawing/2014/main" xmlns="" id="{A4A983BD-FDF3-467D-B6FC-5262B27834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1537" y="4066816"/>
              <a:ext cx="187746" cy="187746"/>
            </a:xfrm>
            <a:prstGeom prst="rect">
              <a:avLst/>
            </a:prstGeom>
          </p:spPr>
        </p:pic>
        <p:pic>
          <p:nvPicPr>
            <p:cNvPr id="9" name="Picture 8">
              <a:extLst>
                <a:ext uri="{FF2B5EF4-FFF2-40B4-BE49-F238E27FC236}">
                  <a16:creationId xmlns:a16="http://schemas.microsoft.com/office/drawing/2014/main" xmlns="" id="{974C9ED1-F614-40B7-B987-364331AEA7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1537" y="4292436"/>
              <a:ext cx="187746" cy="187746"/>
            </a:xfrm>
            <a:prstGeom prst="rect">
              <a:avLst/>
            </a:prstGeom>
          </p:spPr>
        </p:pic>
        <p:sp>
          <p:nvSpPr>
            <p:cNvPr id="10" name="Title 1">
              <a:extLst>
                <a:ext uri="{FF2B5EF4-FFF2-40B4-BE49-F238E27FC236}">
                  <a16:creationId xmlns:a16="http://schemas.microsoft.com/office/drawing/2014/main" xmlns="" id="{1D067117-5FDC-4612-B064-B663709B1833}"/>
                </a:ext>
              </a:extLst>
            </p:cNvPr>
            <p:cNvSpPr txBox="1">
              <a:spLocks/>
            </p:cNvSpPr>
            <p:nvPr/>
          </p:nvSpPr>
          <p:spPr>
            <a:xfrm>
              <a:off x="2424490" y="3959676"/>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digitalent.kominfo</a:t>
              </a:r>
              <a:endParaRPr lang="en-US" sz="700" dirty="0">
                <a:solidFill>
                  <a:srgbClr val="4472C4">
                    <a:lumMod val="50000"/>
                  </a:srgbClr>
                </a:solidFill>
                <a:latin typeface="HP Simplified" panose="020B0606020204020204" pitchFamily="34" charset="0"/>
              </a:endParaRPr>
            </a:p>
          </p:txBody>
        </p:sp>
        <p:sp>
          <p:nvSpPr>
            <p:cNvPr id="11" name="Title 1">
              <a:extLst>
                <a:ext uri="{FF2B5EF4-FFF2-40B4-BE49-F238E27FC236}">
                  <a16:creationId xmlns:a16="http://schemas.microsoft.com/office/drawing/2014/main" xmlns="" id="{1836F539-354E-46E3-8616-C5F4B6531B84}"/>
                </a:ext>
              </a:extLst>
            </p:cNvPr>
            <p:cNvSpPr txBox="1">
              <a:spLocks/>
            </p:cNvSpPr>
            <p:nvPr/>
          </p:nvSpPr>
          <p:spPr>
            <a:xfrm>
              <a:off x="2424490" y="4187630"/>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digitalent.kominfo</a:t>
              </a:r>
              <a:endParaRPr lang="en-US" sz="700" dirty="0">
                <a:solidFill>
                  <a:srgbClr val="4472C4">
                    <a:lumMod val="50000"/>
                  </a:srgbClr>
                </a:solidFill>
                <a:latin typeface="HP Simplified" panose="020B0606020204020204" pitchFamily="34" charset="0"/>
              </a:endParaRPr>
            </a:p>
          </p:txBody>
        </p:sp>
        <p:sp>
          <p:nvSpPr>
            <p:cNvPr id="12" name="Title 1">
              <a:extLst>
                <a:ext uri="{FF2B5EF4-FFF2-40B4-BE49-F238E27FC236}">
                  <a16:creationId xmlns:a16="http://schemas.microsoft.com/office/drawing/2014/main" xmlns="" id="{01C47935-32DD-4412-BB89-98F47C0CF21E}"/>
                </a:ext>
              </a:extLst>
            </p:cNvPr>
            <p:cNvSpPr txBox="1">
              <a:spLocks/>
            </p:cNvSpPr>
            <p:nvPr/>
          </p:nvSpPr>
          <p:spPr>
            <a:xfrm>
              <a:off x="2424490" y="4422719"/>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DTS_kominfo</a:t>
              </a:r>
              <a:endParaRPr lang="en-US" sz="700" dirty="0">
                <a:solidFill>
                  <a:srgbClr val="4472C4">
                    <a:lumMod val="50000"/>
                  </a:srgbClr>
                </a:solidFill>
                <a:latin typeface="HP Simplified" panose="020B0606020204020204" pitchFamily="34" charset="0"/>
              </a:endParaRPr>
            </a:p>
          </p:txBody>
        </p:sp>
        <p:pic>
          <p:nvPicPr>
            <p:cNvPr id="13" name="Picture 12">
              <a:extLst>
                <a:ext uri="{FF2B5EF4-FFF2-40B4-BE49-F238E27FC236}">
                  <a16:creationId xmlns:a16="http://schemas.microsoft.com/office/drawing/2014/main" xmlns="" id="{CDCACA51-C325-4023-9C88-859ACDFAD9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06243" y="4743676"/>
              <a:ext cx="193040" cy="193040"/>
            </a:xfrm>
            <a:prstGeom prst="rect">
              <a:avLst/>
            </a:prstGeom>
          </p:spPr>
        </p:pic>
        <p:sp>
          <p:nvSpPr>
            <p:cNvPr id="14" name="Title 1">
              <a:extLst>
                <a:ext uri="{FF2B5EF4-FFF2-40B4-BE49-F238E27FC236}">
                  <a16:creationId xmlns:a16="http://schemas.microsoft.com/office/drawing/2014/main" xmlns="" id="{AB5299A3-9580-4C35-8ACF-51B39D383A60}"/>
                </a:ext>
              </a:extLst>
            </p:cNvPr>
            <p:cNvSpPr txBox="1">
              <a:spLocks/>
            </p:cNvSpPr>
            <p:nvPr/>
          </p:nvSpPr>
          <p:spPr>
            <a:xfrm>
              <a:off x="2424490" y="4654540"/>
              <a:ext cx="2498030"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 Talent Scholarship 2019</a:t>
              </a:r>
              <a:endParaRPr lang="en-US" sz="700" dirty="0">
                <a:solidFill>
                  <a:srgbClr val="4472C4">
                    <a:lumMod val="50000"/>
                  </a:srgbClr>
                </a:solidFill>
                <a:latin typeface="HP Simplified" panose="020B0606020204020204" pitchFamily="34" charset="0"/>
              </a:endParaRPr>
            </a:p>
          </p:txBody>
        </p:sp>
      </p:grpSp>
      <p:sp>
        <p:nvSpPr>
          <p:cNvPr id="15" name="Title 1">
            <a:extLst>
              <a:ext uri="{FF2B5EF4-FFF2-40B4-BE49-F238E27FC236}">
                <a16:creationId xmlns:a16="http://schemas.microsoft.com/office/drawing/2014/main" xmlns="" id="{15B4ECB2-1EA2-45BD-A1C4-83B0C6BDA2C2}"/>
              </a:ext>
            </a:extLst>
          </p:cNvPr>
          <p:cNvSpPr txBox="1">
            <a:spLocks/>
          </p:cNvSpPr>
          <p:nvPr/>
        </p:nvSpPr>
        <p:spPr>
          <a:xfrm>
            <a:off x="396745" y="1534458"/>
            <a:ext cx="1827720" cy="5877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600" dirty="0">
                <a:solidFill>
                  <a:srgbClr val="4472C4">
                    <a:lumMod val="50000"/>
                  </a:srgbClr>
                </a:solidFill>
                <a:latin typeface="HP Simplified" panose="020B0606020204020204" pitchFamily="34" charset="0"/>
              </a:rPr>
              <a:t>IKUTI KAMI</a:t>
            </a:r>
            <a:endParaRPr lang="en-US" sz="900" dirty="0">
              <a:solidFill>
                <a:srgbClr val="4472C4">
                  <a:lumMod val="50000"/>
                </a:srgbClr>
              </a:solidFill>
              <a:latin typeface="HP Simplified" panose="020B0606020204020204" pitchFamily="34" charset="0"/>
            </a:endParaRPr>
          </a:p>
        </p:txBody>
      </p:sp>
      <p:pic>
        <p:nvPicPr>
          <p:cNvPr id="16" name="Picture 15">
            <a:extLst>
              <a:ext uri="{FF2B5EF4-FFF2-40B4-BE49-F238E27FC236}">
                <a16:creationId xmlns:a16="http://schemas.microsoft.com/office/drawing/2014/main" xmlns="" id="{09ECE9BA-4A57-4C40-8543-79ADE3BA9D8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0124" t="28606" r="7380" b="32333"/>
          <a:stretch/>
        </p:blipFill>
        <p:spPr>
          <a:xfrm>
            <a:off x="314035" y="2050357"/>
            <a:ext cx="1827720" cy="865842"/>
          </a:xfrm>
          <a:prstGeom prst="rect">
            <a:avLst/>
          </a:prstGeom>
        </p:spPr>
      </p:pic>
      <p:sp>
        <p:nvSpPr>
          <p:cNvPr id="17" name="Rectangle 16">
            <a:extLst>
              <a:ext uri="{FF2B5EF4-FFF2-40B4-BE49-F238E27FC236}">
                <a16:creationId xmlns:a16="http://schemas.microsoft.com/office/drawing/2014/main" xmlns="" id="{FE69A50C-EA9B-47A2-B1B3-8D385A77FE0F}"/>
              </a:ext>
            </a:extLst>
          </p:cNvPr>
          <p:cNvSpPr/>
          <p:nvPr/>
        </p:nvSpPr>
        <p:spPr>
          <a:xfrm>
            <a:off x="422449" y="4294918"/>
            <a:ext cx="5509449" cy="1384995"/>
          </a:xfrm>
          <a:prstGeom prst="rect">
            <a:avLst/>
          </a:prstGeom>
        </p:spPr>
        <p:txBody>
          <a:bodyPr wrap="square">
            <a:spAutoFit/>
          </a:bodyPr>
          <a:lstStyle/>
          <a:p>
            <a:pPr defTabSz="457200"/>
            <a:r>
              <a:rPr lang="en-US" sz="1400" dirty="0">
                <a:solidFill>
                  <a:srgbClr val="4472C4">
                    <a:lumMod val="50000"/>
                  </a:srgbClr>
                </a:solidFill>
                <a:latin typeface="HP Simplified" panose="020B0606020204020204" pitchFamily="34" charset="0"/>
              </a:rPr>
              <a:t>Pusat </a:t>
            </a:r>
            <a:r>
              <a:rPr lang="en-US" sz="1400" dirty="0" err="1">
                <a:solidFill>
                  <a:srgbClr val="4472C4">
                    <a:lumMod val="50000"/>
                  </a:srgbClr>
                </a:solidFill>
                <a:latin typeface="HP Simplified" panose="020B0606020204020204" pitchFamily="34" charset="0"/>
              </a:rPr>
              <a:t>Pengembangan</a:t>
            </a:r>
            <a:r>
              <a:rPr lang="en-US" sz="1400" dirty="0">
                <a:solidFill>
                  <a:srgbClr val="4472C4">
                    <a:lumMod val="50000"/>
                  </a:srgbClr>
                </a:solidFill>
                <a:latin typeface="HP Simplified" panose="020B0606020204020204" pitchFamily="34" charset="0"/>
              </a:rPr>
              <a:t> </a:t>
            </a:r>
            <a:r>
              <a:rPr lang="en-US" sz="1400" dirty="0" err="1">
                <a:solidFill>
                  <a:srgbClr val="4472C4">
                    <a:lumMod val="50000"/>
                  </a:srgbClr>
                </a:solidFill>
                <a:latin typeface="HP Simplified" panose="020B0606020204020204" pitchFamily="34" charset="0"/>
              </a:rPr>
              <a:t>Profesi</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Sertifikasi</a:t>
            </a:r>
            <a:endParaRPr lang="en-US" sz="1400" dirty="0">
              <a:solidFill>
                <a:srgbClr val="4472C4">
                  <a:lumMod val="50000"/>
                </a:srgbClr>
              </a:solidFill>
              <a:latin typeface="HP Simplified" panose="020B0606020204020204" pitchFamily="34" charset="0"/>
            </a:endParaRPr>
          </a:p>
          <a:p>
            <a:pPr defTabSz="457200"/>
            <a:r>
              <a:rPr lang="en-US" sz="1400" dirty="0">
                <a:solidFill>
                  <a:srgbClr val="4472C4">
                    <a:lumMod val="50000"/>
                  </a:srgbClr>
                </a:solidFill>
                <a:latin typeface="HP Simplified" panose="020B0606020204020204" pitchFamily="34" charset="0"/>
              </a:rPr>
              <a:t>Badan </a:t>
            </a:r>
            <a:r>
              <a:rPr lang="en-US" sz="1400" dirty="0" err="1">
                <a:solidFill>
                  <a:srgbClr val="4472C4">
                    <a:lumMod val="50000"/>
                  </a:srgbClr>
                </a:solidFill>
                <a:latin typeface="HP Simplified" panose="020B0606020204020204" pitchFamily="34" charset="0"/>
              </a:rPr>
              <a:t>Penelitian</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Pengembangan</a:t>
            </a:r>
            <a:r>
              <a:rPr lang="en-US" sz="1400" dirty="0">
                <a:solidFill>
                  <a:srgbClr val="4472C4">
                    <a:lumMod val="50000"/>
                  </a:srgbClr>
                </a:solidFill>
                <a:latin typeface="HP Simplified" panose="020B0606020204020204" pitchFamily="34" charset="0"/>
              </a:rPr>
              <a:t> SDM</a:t>
            </a:r>
          </a:p>
          <a:p>
            <a:pPr defTabSz="457200"/>
            <a:r>
              <a:rPr lang="en-US" sz="1400" dirty="0">
                <a:solidFill>
                  <a:srgbClr val="4472C4">
                    <a:lumMod val="50000"/>
                  </a:srgbClr>
                </a:solidFill>
                <a:latin typeface="HP Simplified" panose="020B0606020204020204" pitchFamily="34" charset="0"/>
              </a:rPr>
              <a:t>Kementerian </a:t>
            </a:r>
            <a:r>
              <a:rPr lang="en-US" sz="1400" dirty="0" err="1">
                <a:solidFill>
                  <a:srgbClr val="4472C4">
                    <a:lumMod val="50000"/>
                  </a:srgbClr>
                </a:solidFill>
                <a:latin typeface="HP Simplified" panose="020B0606020204020204" pitchFamily="34" charset="0"/>
              </a:rPr>
              <a:t>Komunikasi</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Informatika</a:t>
            </a:r>
            <a:endParaRPr lang="en-US" sz="1400" dirty="0">
              <a:solidFill>
                <a:srgbClr val="4472C4">
                  <a:lumMod val="50000"/>
                </a:srgbClr>
              </a:solidFill>
              <a:latin typeface="HP Simplified" panose="020B0606020204020204" pitchFamily="34" charset="0"/>
            </a:endParaRPr>
          </a:p>
          <a:p>
            <a:pPr defTabSz="457200"/>
            <a:r>
              <a:rPr lang="en-US" sz="1400" dirty="0">
                <a:solidFill>
                  <a:srgbClr val="4472C4">
                    <a:lumMod val="50000"/>
                  </a:srgbClr>
                </a:solidFill>
                <a:latin typeface="HP Simplified" panose="020B0606020204020204" pitchFamily="34" charset="0"/>
              </a:rPr>
              <a:t>Jl. Medan Merdeka Barat No. 9 </a:t>
            </a:r>
          </a:p>
          <a:p>
            <a:pPr defTabSz="457200"/>
            <a:r>
              <a:rPr lang="en-US" sz="1400" dirty="0">
                <a:solidFill>
                  <a:srgbClr val="4472C4">
                    <a:lumMod val="50000"/>
                  </a:srgbClr>
                </a:solidFill>
                <a:latin typeface="HP Simplified" panose="020B0606020204020204" pitchFamily="34" charset="0"/>
              </a:rPr>
              <a:t>(Gd. </a:t>
            </a:r>
            <a:r>
              <a:rPr lang="en-US" sz="1400" dirty="0" err="1">
                <a:solidFill>
                  <a:srgbClr val="4472C4">
                    <a:lumMod val="50000"/>
                  </a:srgbClr>
                </a:solidFill>
                <a:latin typeface="HP Simplified" panose="020B0606020204020204" pitchFamily="34" charset="0"/>
              </a:rPr>
              <a:t>Belakang</a:t>
            </a:r>
            <a:r>
              <a:rPr lang="en-US" sz="1400" dirty="0">
                <a:solidFill>
                  <a:srgbClr val="4472C4">
                    <a:lumMod val="50000"/>
                  </a:srgbClr>
                </a:solidFill>
                <a:latin typeface="HP Simplified" panose="020B0606020204020204" pitchFamily="34" charset="0"/>
              </a:rPr>
              <a:t> Lt. 4 - 5) </a:t>
            </a:r>
          </a:p>
          <a:p>
            <a:pPr defTabSz="457200"/>
            <a:r>
              <a:rPr lang="en-US" sz="1400" dirty="0">
                <a:solidFill>
                  <a:srgbClr val="4472C4">
                    <a:lumMod val="50000"/>
                  </a:srgbClr>
                </a:solidFill>
                <a:latin typeface="HP Simplified" panose="020B0606020204020204" pitchFamily="34" charset="0"/>
              </a:rPr>
              <a:t>Jakarta Pusat, 10110</a:t>
            </a:r>
          </a:p>
        </p:txBody>
      </p:sp>
      <p:grpSp>
        <p:nvGrpSpPr>
          <p:cNvPr id="20" name="Group 19">
            <a:extLst>
              <a:ext uri="{FF2B5EF4-FFF2-40B4-BE49-F238E27FC236}">
                <a16:creationId xmlns:a16="http://schemas.microsoft.com/office/drawing/2014/main" xmlns="" id="{AD8B2030-99C4-4505-9667-DE6CE4B6CE0B}"/>
              </a:ext>
            </a:extLst>
          </p:cNvPr>
          <p:cNvGrpSpPr/>
          <p:nvPr/>
        </p:nvGrpSpPr>
        <p:grpSpPr>
          <a:xfrm>
            <a:off x="5674242" y="6327045"/>
            <a:ext cx="2170463" cy="378419"/>
            <a:chOff x="4279782" y="5408838"/>
            <a:chExt cx="2170463" cy="378419"/>
          </a:xfrm>
        </p:grpSpPr>
        <p:pic>
          <p:nvPicPr>
            <p:cNvPr id="21" name="Picture 20">
              <a:extLst>
                <a:ext uri="{FF2B5EF4-FFF2-40B4-BE49-F238E27FC236}">
                  <a16:creationId xmlns:a16="http://schemas.microsoft.com/office/drawing/2014/main" xmlns="" id="{9587EFBD-0C26-4194-996D-1BA694E97D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79782" y="5490038"/>
              <a:ext cx="216020" cy="216020"/>
            </a:xfrm>
            <a:prstGeom prst="rect">
              <a:avLst/>
            </a:prstGeom>
          </p:spPr>
        </p:pic>
        <p:sp>
          <p:nvSpPr>
            <p:cNvPr id="22" name="Title 1">
              <a:extLst>
                <a:ext uri="{FF2B5EF4-FFF2-40B4-BE49-F238E27FC236}">
                  <a16:creationId xmlns:a16="http://schemas.microsoft.com/office/drawing/2014/main" xmlns="" id="{D2C9E095-20A3-45B6-B340-94169BBF4AC4}"/>
                </a:ext>
              </a:extLst>
            </p:cNvPr>
            <p:cNvSpPr txBox="1">
              <a:spLocks/>
            </p:cNvSpPr>
            <p:nvPr/>
          </p:nvSpPr>
          <p:spPr>
            <a:xfrm>
              <a:off x="4457102" y="5408838"/>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digitalent.kominfo.go.id</a:t>
              </a:r>
              <a:endParaRPr lang="en-US" sz="700" dirty="0">
                <a:solidFill>
                  <a:srgbClr val="4472C4">
                    <a:lumMod val="50000"/>
                  </a:srgbClr>
                </a:solidFill>
                <a:latin typeface="HP Simplified" panose="020B0606020204020204" pitchFamily="34" charset="0"/>
              </a:endParaRPr>
            </a:p>
          </p:txBody>
        </p:sp>
      </p:grpSp>
    </p:spTree>
    <p:extLst>
      <p:ext uri="{BB962C8B-B14F-4D97-AF65-F5344CB8AC3E}">
        <p14:creationId xmlns:p14="http://schemas.microsoft.com/office/powerpoint/2010/main" val="867219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Pendahuluan</a:t>
            </a:r>
            <a:r>
              <a:rPr lang="en-US" dirty="0" smtClean="0"/>
              <a:t>: </a:t>
            </a:r>
            <a:r>
              <a:rPr lang="en-US" dirty="0" err="1" smtClean="0"/>
              <a:t>Visualisasi</a:t>
            </a:r>
            <a:r>
              <a:rPr lang="en-US" dirty="0" smtClean="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6</a:t>
            </a:fld>
            <a:endParaRPr lang="id-ID" dirty="0"/>
          </a:p>
        </p:txBody>
      </p:sp>
      <p:sp>
        <p:nvSpPr>
          <p:cNvPr id="8" name="Content Placeholder 6"/>
          <p:cNvSpPr txBox="1">
            <a:spLocks/>
          </p:cNvSpPr>
          <p:nvPr/>
        </p:nvSpPr>
        <p:spPr>
          <a:xfrm>
            <a:off x="155851" y="1634363"/>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smtClean="0">
                <a:solidFill>
                  <a:schemeClr val="bg2">
                    <a:lumMod val="25000"/>
                  </a:schemeClr>
                </a:solidFill>
              </a:rPr>
              <a:t>Contoh</a:t>
            </a:r>
            <a:r>
              <a:rPr lang="en-US" sz="2000" u="sng" dirty="0" smtClean="0">
                <a:solidFill>
                  <a:schemeClr val="bg2">
                    <a:lumMod val="25000"/>
                  </a:schemeClr>
                </a:solidFill>
              </a:rPr>
              <a:t> ke-1:</a:t>
            </a:r>
          </a:p>
          <a:p>
            <a:pPr marL="457200" marR="0" lvl="0" indent="-457200" algn="l" defTabSz="914400" rtl="0" eaLnBrk="1" fontAlgn="auto" latinLnBrk="0" hangingPunct="1">
              <a:lnSpc>
                <a:spcPct val="100000"/>
              </a:lnSpc>
              <a:spcBef>
                <a:spcPts val="1000"/>
              </a:spcBef>
              <a:spcAft>
                <a:spcPts val="0"/>
              </a:spcAft>
              <a:buClrTx/>
              <a:buSzTx/>
              <a:tabLst/>
              <a:defRPr/>
            </a:pPr>
            <a:r>
              <a:rPr lang="en-US" sz="2000" dirty="0" smtClean="0">
                <a:solidFill>
                  <a:schemeClr val="bg2">
                    <a:lumMod val="25000"/>
                  </a:schemeClr>
                </a:solidFill>
              </a:rPr>
              <a:t>Diagram Pie 3D </a:t>
            </a:r>
            <a:r>
              <a:rPr lang="en-US" sz="2000" dirty="0" err="1" smtClean="0">
                <a:solidFill>
                  <a:schemeClr val="bg2">
                    <a:lumMod val="25000"/>
                  </a:schemeClr>
                </a:solidFill>
              </a:rPr>
              <a:t>menggunakan</a:t>
            </a:r>
            <a:r>
              <a:rPr lang="en-US" sz="2000" dirty="0" smtClean="0">
                <a:solidFill>
                  <a:schemeClr val="bg2">
                    <a:lumMod val="25000"/>
                  </a:schemeClr>
                </a:solidFill>
              </a:rPr>
              <a:t>  2 </a:t>
            </a:r>
            <a:r>
              <a:rPr lang="en-US" sz="2000" dirty="0" err="1" smtClean="0">
                <a:solidFill>
                  <a:schemeClr val="bg2">
                    <a:lumMod val="25000"/>
                  </a:schemeClr>
                </a:solidFill>
              </a:rPr>
              <a:t>warna</a:t>
            </a:r>
            <a:r>
              <a:rPr lang="en-US" sz="2000" dirty="0" smtClean="0">
                <a:solidFill>
                  <a:schemeClr val="bg2">
                    <a:lumMod val="25000"/>
                  </a:schemeClr>
                </a:solidFill>
              </a:rPr>
              <a:t> background </a:t>
            </a:r>
            <a:r>
              <a:rPr lang="en-US" sz="2000" dirty="0" err="1" smtClean="0">
                <a:solidFill>
                  <a:schemeClr val="bg2">
                    <a:lumMod val="25000"/>
                  </a:schemeClr>
                </a:solidFill>
              </a:rPr>
              <a:t>pada</a:t>
            </a:r>
            <a:r>
              <a:rPr lang="en-US" sz="2000" dirty="0" smtClean="0">
                <a:solidFill>
                  <a:schemeClr val="bg2">
                    <a:lumMod val="25000"/>
                  </a:schemeClr>
                </a:solidFill>
              </a:rPr>
              <a:t> </a:t>
            </a:r>
            <a:r>
              <a:rPr lang="en-US" sz="2000" dirty="0" err="1" smtClean="0">
                <a:solidFill>
                  <a:schemeClr val="bg2">
                    <a:lumMod val="25000"/>
                  </a:schemeClr>
                </a:solidFill>
              </a:rPr>
              <a:t>gambar</a:t>
            </a:r>
            <a:r>
              <a:rPr lang="en-US" sz="2000" dirty="0" smtClean="0">
                <a:solidFill>
                  <a:schemeClr val="bg2">
                    <a:lumMod val="25000"/>
                  </a:schemeClr>
                </a:solidFill>
              </a:rPr>
              <a:t> (</a:t>
            </a:r>
            <a:r>
              <a:rPr lang="en-US" sz="2000" dirty="0" err="1" smtClean="0">
                <a:solidFill>
                  <a:schemeClr val="bg2">
                    <a:lumMod val="25000"/>
                  </a:schemeClr>
                </a:solidFill>
              </a:rPr>
              <a:t>warna</a:t>
            </a:r>
            <a:r>
              <a:rPr lang="en-US" sz="2000" dirty="0" smtClean="0">
                <a:solidFill>
                  <a:schemeClr val="bg2">
                    <a:lumMod val="25000"/>
                  </a:schemeClr>
                </a:solidFill>
              </a:rPr>
              <a:t> </a:t>
            </a:r>
            <a:r>
              <a:rPr lang="en-US" sz="2000" dirty="0" err="1" smtClean="0">
                <a:solidFill>
                  <a:schemeClr val="bg2">
                    <a:lumMod val="25000"/>
                  </a:schemeClr>
                </a:solidFill>
              </a:rPr>
              <a:t>biru</a:t>
            </a:r>
            <a:r>
              <a:rPr lang="en-US" sz="2000" dirty="0" smtClean="0">
                <a:solidFill>
                  <a:schemeClr val="bg2">
                    <a:lumMod val="25000"/>
                  </a:schemeClr>
                </a:solidFill>
              </a:rPr>
              <a:t> </a:t>
            </a:r>
            <a:r>
              <a:rPr lang="en-US" sz="2000" dirty="0" err="1" smtClean="0">
                <a:solidFill>
                  <a:schemeClr val="bg2">
                    <a:lumMod val="25000"/>
                  </a:schemeClr>
                </a:solidFill>
              </a:rPr>
              <a:t>dan</a:t>
            </a:r>
            <a:r>
              <a:rPr lang="en-US" sz="2000" dirty="0" smtClean="0">
                <a:solidFill>
                  <a:schemeClr val="bg2">
                    <a:lumMod val="25000"/>
                  </a:schemeClr>
                </a:solidFill>
              </a:rPr>
              <a:t> </a:t>
            </a:r>
            <a:r>
              <a:rPr lang="en-US" sz="2000" dirty="0" err="1" smtClean="0">
                <a:solidFill>
                  <a:schemeClr val="bg2">
                    <a:lumMod val="25000"/>
                  </a:schemeClr>
                </a:solidFill>
              </a:rPr>
              <a:t>abu-abu</a:t>
            </a:r>
            <a:r>
              <a:rPr lang="en-US" sz="2000" dirty="0" smtClean="0">
                <a:solidFill>
                  <a:schemeClr val="bg2">
                    <a:lumMod val="25000"/>
                  </a:schemeClr>
                </a:solidFill>
              </a:rPr>
              <a:t>)</a:t>
            </a:r>
          </a:p>
        </p:txBody>
      </p:sp>
      <p:pic>
        <p:nvPicPr>
          <p:cNvPr id="10" name="Picture 2" descr="D:\DTY_PROJECTS\2019_Digital Talent\Matplotlib - extract iamge\DV0101EN - Introduction to Data Visualization 436 - YouTube (5-24-2019 11-42-58 AM)\DV0101EN - Introduction to Data Visualization 436 - YouTube 169.jpg"/>
          <p:cNvPicPr>
            <a:picLocks noChangeAspect="1" noChangeArrowheads="1"/>
          </p:cNvPicPr>
          <p:nvPr/>
        </p:nvPicPr>
        <p:blipFill>
          <a:blip r:embed="rId3"/>
          <a:srcRect l="24433" t="25389" r="24464" b="15008"/>
          <a:stretch>
            <a:fillRect/>
          </a:stretch>
        </p:blipFill>
        <p:spPr bwMode="auto">
          <a:xfrm>
            <a:off x="583304" y="2412131"/>
            <a:ext cx="5833241" cy="3826903"/>
          </a:xfrm>
          <a:prstGeom prst="rect">
            <a:avLst/>
          </a:prstGeom>
          <a:noFill/>
        </p:spPr>
      </p:pic>
      <p:cxnSp>
        <p:nvCxnSpPr>
          <p:cNvPr id="12" name="Straight Arrow Connector 11"/>
          <p:cNvCxnSpPr/>
          <p:nvPr/>
        </p:nvCxnSpPr>
        <p:spPr>
          <a:xfrm rot="10800000" flipV="1">
            <a:off x="6069726" y="2963917"/>
            <a:ext cx="1198179" cy="63062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362500" y="2301751"/>
            <a:ext cx="1560783" cy="115088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smtClean="0">
                <a:solidFill>
                  <a:srgbClr val="00B0F0"/>
                </a:solidFill>
              </a:rPr>
              <a:t>Warna</a:t>
            </a:r>
            <a:r>
              <a:rPr lang="en-US" b="1" dirty="0" smtClean="0">
                <a:solidFill>
                  <a:srgbClr val="00B0F0"/>
                </a:solidFill>
              </a:rPr>
              <a:t> background </a:t>
            </a:r>
            <a:r>
              <a:rPr lang="en-US" b="1" dirty="0" err="1" smtClean="0">
                <a:solidFill>
                  <a:srgbClr val="00B0F0"/>
                </a:solidFill>
              </a:rPr>
              <a:t>kotak</a:t>
            </a:r>
            <a:r>
              <a:rPr lang="en-US" b="1" dirty="0" smtClean="0">
                <a:solidFill>
                  <a:srgbClr val="00B0F0"/>
                </a:solidFill>
              </a:rPr>
              <a:t> </a:t>
            </a:r>
            <a:r>
              <a:rPr lang="en-US" b="1" dirty="0" err="1" smtClean="0">
                <a:solidFill>
                  <a:srgbClr val="00B0F0"/>
                </a:solidFill>
              </a:rPr>
              <a:t>luar</a:t>
            </a:r>
            <a:endParaRPr lang="en-US" b="1" dirty="0">
              <a:solidFill>
                <a:srgbClr val="00B0F0"/>
              </a:solidFill>
            </a:endParaRPr>
          </a:p>
        </p:txBody>
      </p:sp>
      <p:cxnSp>
        <p:nvCxnSpPr>
          <p:cNvPr id="17" name="Straight Arrow Connector 16"/>
          <p:cNvCxnSpPr/>
          <p:nvPr/>
        </p:nvCxnSpPr>
        <p:spPr>
          <a:xfrm rot="10800000">
            <a:off x="5470635" y="4950372"/>
            <a:ext cx="1355835" cy="409904"/>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947342" y="4771682"/>
            <a:ext cx="1560783" cy="115088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smtClean="0">
                <a:solidFill>
                  <a:schemeClr val="bg1">
                    <a:lumMod val="50000"/>
                  </a:schemeClr>
                </a:solidFill>
              </a:rPr>
              <a:t>Warna</a:t>
            </a:r>
            <a:r>
              <a:rPr lang="en-US" b="1" dirty="0" smtClean="0">
                <a:solidFill>
                  <a:schemeClr val="bg1">
                    <a:lumMod val="50000"/>
                  </a:schemeClr>
                </a:solidFill>
              </a:rPr>
              <a:t> background </a:t>
            </a:r>
            <a:r>
              <a:rPr lang="en-US" b="1" dirty="0" err="1" smtClean="0">
                <a:solidFill>
                  <a:schemeClr val="bg1">
                    <a:lumMod val="50000"/>
                  </a:schemeClr>
                </a:solidFill>
              </a:rPr>
              <a:t>kotak</a:t>
            </a:r>
            <a:r>
              <a:rPr lang="en-US" b="1" dirty="0" smtClean="0">
                <a:solidFill>
                  <a:schemeClr val="bg1">
                    <a:lumMod val="50000"/>
                  </a:schemeClr>
                </a:solidFill>
              </a:rPr>
              <a:t> </a:t>
            </a:r>
            <a:r>
              <a:rPr lang="en-US" b="1" dirty="0" err="1" smtClean="0">
                <a:solidFill>
                  <a:schemeClr val="bg1">
                    <a:lumMod val="50000"/>
                  </a:schemeClr>
                </a:solidFill>
              </a:rPr>
              <a:t>dalam</a:t>
            </a:r>
            <a:endParaRPr lang="en-US" b="1" dirty="0">
              <a:solidFill>
                <a:schemeClr val="bg1">
                  <a:lumMod val="50000"/>
                </a:schemeClr>
              </a:solidFill>
            </a:endParaRPr>
          </a:p>
        </p:txBody>
      </p: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Pendahuluan</a:t>
            </a:r>
            <a:r>
              <a:rPr lang="en-US" dirty="0" smtClean="0"/>
              <a:t>: </a:t>
            </a:r>
            <a:r>
              <a:rPr lang="en-US" dirty="0" err="1" smtClean="0"/>
              <a:t>Visualisasi</a:t>
            </a:r>
            <a:r>
              <a:rPr lang="en-US" dirty="0" smtClean="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a:t>
            </a:fld>
            <a:endParaRPr lang="id-ID" dirty="0"/>
          </a:p>
        </p:txBody>
      </p:sp>
      <p:sp>
        <p:nvSpPr>
          <p:cNvPr id="8" name="Content Placeholder 6"/>
          <p:cNvSpPr txBox="1">
            <a:spLocks/>
          </p:cNvSpPr>
          <p:nvPr/>
        </p:nvSpPr>
        <p:spPr>
          <a:xfrm>
            <a:off x="155851" y="1634363"/>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smtClean="0">
                <a:solidFill>
                  <a:schemeClr val="bg2">
                    <a:lumMod val="25000"/>
                  </a:schemeClr>
                </a:solidFill>
              </a:rPr>
              <a:t>Contoh</a:t>
            </a:r>
            <a:r>
              <a:rPr lang="en-US" sz="2000" u="sng" dirty="0" smtClean="0">
                <a:solidFill>
                  <a:schemeClr val="bg2">
                    <a:lumMod val="25000"/>
                  </a:schemeClr>
                </a:solidFill>
              </a:rPr>
              <a:t> ke-2:</a:t>
            </a:r>
          </a:p>
          <a:p>
            <a:pPr marL="457200" lvl="0" indent="-457200">
              <a:spcBef>
                <a:spcPts val="1000"/>
              </a:spcBef>
            </a:pPr>
            <a:r>
              <a:rPr lang="en-US" sz="2000" dirty="0" smtClean="0">
                <a:solidFill>
                  <a:schemeClr val="bg2">
                    <a:lumMod val="25000"/>
                  </a:schemeClr>
                </a:solidFill>
              </a:rPr>
              <a:t>Diagram Pie 3D </a:t>
            </a:r>
            <a:r>
              <a:rPr lang="en-US" sz="2000" dirty="0" err="1" smtClean="0">
                <a:solidFill>
                  <a:schemeClr val="bg2">
                    <a:lumMod val="25000"/>
                  </a:schemeClr>
                </a:solidFill>
              </a:rPr>
              <a:t>hanya</a:t>
            </a:r>
            <a:r>
              <a:rPr lang="en-US" sz="2000" dirty="0" smtClean="0">
                <a:solidFill>
                  <a:schemeClr val="bg2">
                    <a:lumMod val="25000"/>
                  </a:schemeClr>
                </a:solidFill>
              </a:rPr>
              <a:t> 1 </a:t>
            </a:r>
            <a:r>
              <a:rPr lang="en-US" sz="2000" dirty="0" err="1" smtClean="0">
                <a:solidFill>
                  <a:schemeClr val="bg2">
                    <a:lumMod val="25000"/>
                  </a:schemeClr>
                </a:solidFill>
              </a:rPr>
              <a:t>warna</a:t>
            </a:r>
            <a:r>
              <a:rPr lang="en-US" sz="2000" dirty="0" smtClean="0">
                <a:solidFill>
                  <a:schemeClr val="bg2">
                    <a:lumMod val="25000"/>
                  </a:schemeClr>
                </a:solidFill>
              </a:rPr>
              <a:t> background </a:t>
            </a:r>
            <a:r>
              <a:rPr lang="en-US" sz="2000" dirty="0" err="1" smtClean="0">
                <a:solidFill>
                  <a:schemeClr val="bg2">
                    <a:lumMod val="25000"/>
                  </a:schemeClr>
                </a:solidFill>
              </a:rPr>
              <a:t>pada</a:t>
            </a:r>
            <a:r>
              <a:rPr lang="en-US" sz="2000" dirty="0" smtClean="0">
                <a:solidFill>
                  <a:schemeClr val="bg2">
                    <a:lumMod val="25000"/>
                  </a:schemeClr>
                </a:solidFill>
              </a:rPr>
              <a:t> </a:t>
            </a:r>
            <a:r>
              <a:rPr lang="en-US" sz="2000" dirty="0" err="1" smtClean="0">
                <a:solidFill>
                  <a:schemeClr val="bg2">
                    <a:lumMod val="25000"/>
                  </a:schemeClr>
                </a:solidFill>
              </a:rPr>
              <a:t>gambar</a:t>
            </a:r>
            <a:r>
              <a:rPr lang="en-US" sz="2000" dirty="0" smtClean="0">
                <a:solidFill>
                  <a:schemeClr val="bg2">
                    <a:lumMod val="25000"/>
                  </a:schemeClr>
                </a:solidFill>
              </a:rPr>
              <a:t> (</a:t>
            </a:r>
            <a:r>
              <a:rPr lang="en-US" sz="2000" dirty="0" err="1" smtClean="0">
                <a:solidFill>
                  <a:schemeClr val="bg2">
                    <a:lumMod val="25000"/>
                  </a:schemeClr>
                </a:solidFill>
              </a:rPr>
              <a:t>warna</a:t>
            </a:r>
            <a:r>
              <a:rPr lang="en-US" sz="2000" dirty="0" smtClean="0">
                <a:solidFill>
                  <a:schemeClr val="bg2">
                    <a:lumMod val="25000"/>
                  </a:schemeClr>
                </a:solidFill>
              </a:rPr>
              <a:t> </a:t>
            </a:r>
            <a:r>
              <a:rPr lang="en-US" sz="2000" dirty="0" err="1" smtClean="0">
                <a:solidFill>
                  <a:schemeClr val="bg2">
                    <a:lumMod val="25000"/>
                  </a:schemeClr>
                </a:solidFill>
              </a:rPr>
              <a:t>abu-abu</a:t>
            </a:r>
            <a:r>
              <a:rPr lang="en-US" sz="2000" dirty="0" smtClean="0">
                <a:solidFill>
                  <a:schemeClr val="bg2">
                    <a:lumMod val="25000"/>
                  </a:schemeClr>
                </a:solidFill>
              </a:rPr>
              <a:t>)</a:t>
            </a:r>
          </a:p>
        </p:txBody>
      </p:sp>
      <p:pic>
        <p:nvPicPr>
          <p:cNvPr id="9" name="Picture 2" descr="D:\DTY_PROJECTS\2019_Digital Talent\Matplotlib - extract iamge\DV0101EN - Introduction to Data Visualization 436 - YouTube (5-24-2019 11-42-58 AM)\DV0101EN - Introduction to Data Visualization 436 - YouTube 170.jpg"/>
          <p:cNvPicPr>
            <a:picLocks noChangeAspect="1" noChangeArrowheads="1"/>
          </p:cNvPicPr>
          <p:nvPr/>
        </p:nvPicPr>
        <p:blipFill>
          <a:blip r:embed="rId3"/>
          <a:srcRect l="24053" t="25884" r="23714" b="14120"/>
          <a:stretch>
            <a:fillRect/>
          </a:stretch>
        </p:blipFill>
        <p:spPr bwMode="auto">
          <a:xfrm>
            <a:off x="599064" y="2539016"/>
            <a:ext cx="5659820" cy="3656832"/>
          </a:xfrm>
          <a:prstGeom prst="rect">
            <a:avLst/>
          </a:prstGeom>
          <a:noFill/>
        </p:spPr>
      </p:pic>
      <p:sp>
        <p:nvSpPr>
          <p:cNvPr id="11" name="Rectangle 10"/>
          <p:cNvSpPr/>
          <p:nvPr/>
        </p:nvSpPr>
        <p:spPr>
          <a:xfrm>
            <a:off x="6947342" y="4771682"/>
            <a:ext cx="1560783" cy="115088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smtClean="0">
                <a:solidFill>
                  <a:schemeClr val="bg1">
                    <a:lumMod val="50000"/>
                  </a:schemeClr>
                </a:solidFill>
              </a:rPr>
              <a:t>Warna</a:t>
            </a:r>
            <a:r>
              <a:rPr lang="en-US" b="1" dirty="0" smtClean="0">
                <a:solidFill>
                  <a:schemeClr val="bg1">
                    <a:lumMod val="50000"/>
                  </a:schemeClr>
                </a:solidFill>
              </a:rPr>
              <a:t> background </a:t>
            </a:r>
            <a:r>
              <a:rPr lang="en-US" b="1" dirty="0" err="1" smtClean="0">
                <a:solidFill>
                  <a:schemeClr val="bg1">
                    <a:lumMod val="50000"/>
                  </a:schemeClr>
                </a:solidFill>
              </a:rPr>
              <a:t>kotak</a:t>
            </a:r>
            <a:r>
              <a:rPr lang="en-US" b="1" dirty="0" smtClean="0">
                <a:solidFill>
                  <a:schemeClr val="bg1">
                    <a:lumMod val="50000"/>
                  </a:schemeClr>
                </a:solidFill>
              </a:rPr>
              <a:t> </a:t>
            </a:r>
            <a:r>
              <a:rPr lang="en-US" b="1" dirty="0" err="1" smtClean="0">
                <a:solidFill>
                  <a:schemeClr val="bg1">
                    <a:lumMod val="50000"/>
                  </a:schemeClr>
                </a:solidFill>
              </a:rPr>
              <a:t>dalam</a:t>
            </a:r>
            <a:endParaRPr lang="en-US" b="1" dirty="0">
              <a:solidFill>
                <a:schemeClr val="bg1">
                  <a:lumMod val="50000"/>
                </a:schemeClr>
              </a:solidFill>
            </a:endParaRPr>
          </a:p>
        </p:txBody>
      </p:sp>
      <p:sp>
        <p:nvSpPr>
          <p:cNvPr id="12" name="Rectangle 11"/>
          <p:cNvSpPr/>
          <p:nvPr/>
        </p:nvSpPr>
        <p:spPr>
          <a:xfrm>
            <a:off x="7015658" y="2506703"/>
            <a:ext cx="1560783" cy="115088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smtClean="0">
                <a:solidFill>
                  <a:srgbClr val="00B0F0"/>
                </a:solidFill>
              </a:rPr>
              <a:t>Warna</a:t>
            </a:r>
            <a:r>
              <a:rPr lang="en-US" b="1" dirty="0" smtClean="0">
                <a:solidFill>
                  <a:srgbClr val="00B0F0"/>
                </a:solidFill>
              </a:rPr>
              <a:t> background </a:t>
            </a:r>
            <a:r>
              <a:rPr lang="en-US" b="1" dirty="0" err="1" smtClean="0">
                <a:solidFill>
                  <a:srgbClr val="00B0F0"/>
                </a:solidFill>
              </a:rPr>
              <a:t>kotak</a:t>
            </a:r>
            <a:r>
              <a:rPr lang="en-US" b="1" dirty="0" smtClean="0">
                <a:solidFill>
                  <a:srgbClr val="00B0F0"/>
                </a:solidFill>
              </a:rPr>
              <a:t> </a:t>
            </a:r>
            <a:r>
              <a:rPr lang="en-US" b="1" dirty="0" err="1" smtClean="0">
                <a:solidFill>
                  <a:srgbClr val="00B0F0"/>
                </a:solidFill>
              </a:rPr>
              <a:t>luar</a:t>
            </a:r>
            <a:r>
              <a:rPr lang="en-US" b="1" dirty="0" smtClean="0">
                <a:solidFill>
                  <a:srgbClr val="00B0F0"/>
                </a:solidFill>
              </a:rPr>
              <a:t> </a:t>
            </a:r>
          </a:p>
          <a:p>
            <a:pPr algn="ctr"/>
            <a:r>
              <a:rPr lang="en-US" b="1" dirty="0" smtClean="0">
                <a:solidFill>
                  <a:srgbClr val="00B0F0"/>
                </a:solidFill>
              </a:rPr>
              <a:t>DIHAPUS</a:t>
            </a:r>
            <a:endParaRPr lang="en-US" b="1" dirty="0">
              <a:solidFill>
                <a:srgbClr val="00B0F0"/>
              </a:solidFill>
            </a:endParaRPr>
          </a:p>
        </p:txBody>
      </p:sp>
      <p:cxnSp>
        <p:nvCxnSpPr>
          <p:cNvPr id="14" name="Straight Arrow Connector 13"/>
          <p:cNvCxnSpPr/>
          <p:nvPr/>
        </p:nvCxnSpPr>
        <p:spPr>
          <a:xfrm rot="10800000" flipV="1">
            <a:off x="5880539" y="2963916"/>
            <a:ext cx="1150883" cy="50449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a:off x="5328746" y="5013435"/>
            <a:ext cx="1529255" cy="520263"/>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Pendahuluan</a:t>
            </a:r>
            <a:r>
              <a:rPr lang="en-US" dirty="0" smtClean="0"/>
              <a:t>: </a:t>
            </a:r>
            <a:r>
              <a:rPr lang="en-US" dirty="0" err="1" smtClean="0"/>
              <a:t>Visualisasi</a:t>
            </a:r>
            <a:r>
              <a:rPr lang="en-US" dirty="0" smtClean="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a:t>
            </a:fld>
            <a:endParaRPr lang="id-ID" dirty="0"/>
          </a:p>
        </p:txBody>
      </p:sp>
      <p:sp>
        <p:nvSpPr>
          <p:cNvPr id="8" name="Content Placeholder 6"/>
          <p:cNvSpPr txBox="1">
            <a:spLocks/>
          </p:cNvSpPr>
          <p:nvPr/>
        </p:nvSpPr>
        <p:spPr>
          <a:xfrm>
            <a:off x="155851" y="1634363"/>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smtClean="0">
                <a:solidFill>
                  <a:schemeClr val="bg2">
                    <a:lumMod val="25000"/>
                  </a:schemeClr>
                </a:solidFill>
              </a:rPr>
              <a:t>Contoh</a:t>
            </a:r>
            <a:r>
              <a:rPr lang="en-US" sz="2000" u="sng" dirty="0" smtClean="0">
                <a:solidFill>
                  <a:schemeClr val="bg2">
                    <a:lumMod val="25000"/>
                  </a:schemeClr>
                </a:solidFill>
              </a:rPr>
              <a:t> ke-3:</a:t>
            </a:r>
          </a:p>
          <a:p>
            <a:pPr marL="457200" lvl="0" indent="-457200">
              <a:spcBef>
                <a:spcPts val="1000"/>
              </a:spcBef>
            </a:pPr>
            <a:r>
              <a:rPr lang="en-US" sz="2000" dirty="0" smtClean="0">
                <a:solidFill>
                  <a:schemeClr val="bg2">
                    <a:lumMod val="25000"/>
                  </a:schemeClr>
                </a:solidFill>
              </a:rPr>
              <a:t>Diagram Pie 3D TANPA </a:t>
            </a:r>
            <a:r>
              <a:rPr lang="en-US" sz="2000" dirty="0" err="1" smtClean="0">
                <a:solidFill>
                  <a:schemeClr val="bg2">
                    <a:lumMod val="25000"/>
                  </a:schemeClr>
                </a:solidFill>
              </a:rPr>
              <a:t>warna</a:t>
            </a:r>
            <a:r>
              <a:rPr lang="en-US" sz="2000" dirty="0" smtClean="0">
                <a:solidFill>
                  <a:schemeClr val="bg2">
                    <a:lumMod val="25000"/>
                  </a:schemeClr>
                </a:solidFill>
              </a:rPr>
              <a:t> background </a:t>
            </a:r>
            <a:r>
              <a:rPr lang="en-US" sz="2000" dirty="0" err="1" smtClean="0">
                <a:solidFill>
                  <a:schemeClr val="bg2">
                    <a:lumMod val="25000"/>
                  </a:schemeClr>
                </a:solidFill>
              </a:rPr>
              <a:t>pada</a:t>
            </a:r>
            <a:r>
              <a:rPr lang="en-US" sz="2000" dirty="0" smtClean="0">
                <a:solidFill>
                  <a:schemeClr val="bg2">
                    <a:lumMod val="25000"/>
                  </a:schemeClr>
                </a:solidFill>
              </a:rPr>
              <a:t> </a:t>
            </a:r>
            <a:r>
              <a:rPr lang="en-US" sz="2000" dirty="0" err="1" smtClean="0">
                <a:solidFill>
                  <a:schemeClr val="bg2">
                    <a:lumMod val="25000"/>
                  </a:schemeClr>
                </a:solidFill>
              </a:rPr>
              <a:t>gambar</a:t>
            </a:r>
            <a:endParaRPr lang="en-US" sz="2000" dirty="0" smtClean="0">
              <a:solidFill>
                <a:schemeClr val="bg2">
                  <a:lumMod val="25000"/>
                </a:schemeClr>
              </a:solidFill>
            </a:endParaRPr>
          </a:p>
        </p:txBody>
      </p:sp>
      <p:pic>
        <p:nvPicPr>
          <p:cNvPr id="10" name="Picture 2" descr="D:\DTY_PROJECTS\2019_Digital Talent\Matplotlib - extract iamge\DV0101EN - Introduction to Data Visualization 436 - YouTube (5-24-2019 11-42-58 AM)\DV0101EN - Introduction to Data Visualization 436 - YouTube 174.jpg"/>
          <p:cNvPicPr>
            <a:picLocks noChangeAspect="1" noChangeArrowheads="1"/>
          </p:cNvPicPr>
          <p:nvPr/>
        </p:nvPicPr>
        <p:blipFill>
          <a:blip r:embed="rId3"/>
          <a:srcRect l="24658" t="25973" r="24320" b="15221"/>
          <a:stretch>
            <a:fillRect/>
          </a:stretch>
        </p:blipFill>
        <p:spPr bwMode="auto">
          <a:xfrm>
            <a:off x="331075" y="2349062"/>
            <a:ext cx="6249612" cy="4051737"/>
          </a:xfrm>
          <a:prstGeom prst="rect">
            <a:avLst/>
          </a:prstGeom>
          <a:noFill/>
        </p:spPr>
      </p:pic>
      <p:sp>
        <p:nvSpPr>
          <p:cNvPr id="11" name="Rectangle 10"/>
          <p:cNvSpPr/>
          <p:nvPr/>
        </p:nvSpPr>
        <p:spPr>
          <a:xfrm>
            <a:off x="7015658" y="2506703"/>
            <a:ext cx="1560783" cy="115088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smtClean="0">
                <a:solidFill>
                  <a:srgbClr val="00B0F0"/>
                </a:solidFill>
              </a:rPr>
              <a:t>Warna</a:t>
            </a:r>
            <a:r>
              <a:rPr lang="en-US" b="1" dirty="0" smtClean="0">
                <a:solidFill>
                  <a:srgbClr val="00B0F0"/>
                </a:solidFill>
              </a:rPr>
              <a:t> background </a:t>
            </a:r>
            <a:r>
              <a:rPr lang="en-US" b="1" dirty="0" err="1" smtClean="0">
                <a:solidFill>
                  <a:srgbClr val="00B0F0"/>
                </a:solidFill>
              </a:rPr>
              <a:t>kotak</a:t>
            </a:r>
            <a:r>
              <a:rPr lang="en-US" b="1" dirty="0" smtClean="0">
                <a:solidFill>
                  <a:srgbClr val="00B0F0"/>
                </a:solidFill>
              </a:rPr>
              <a:t> </a:t>
            </a:r>
            <a:r>
              <a:rPr lang="en-US" b="1" dirty="0" err="1" smtClean="0">
                <a:solidFill>
                  <a:srgbClr val="00B0F0"/>
                </a:solidFill>
              </a:rPr>
              <a:t>luar</a:t>
            </a:r>
            <a:r>
              <a:rPr lang="en-US" b="1" dirty="0" smtClean="0">
                <a:solidFill>
                  <a:srgbClr val="00B0F0"/>
                </a:solidFill>
              </a:rPr>
              <a:t> </a:t>
            </a:r>
          </a:p>
          <a:p>
            <a:pPr algn="ctr"/>
            <a:r>
              <a:rPr lang="en-US" b="1" dirty="0" smtClean="0">
                <a:solidFill>
                  <a:srgbClr val="00B0F0"/>
                </a:solidFill>
              </a:rPr>
              <a:t>DIHAPUS</a:t>
            </a:r>
            <a:endParaRPr lang="en-US" b="1" dirty="0">
              <a:solidFill>
                <a:srgbClr val="00B0F0"/>
              </a:solidFill>
            </a:endParaRPr>
          </a:p>
        </p:txBody>
      </p:sp>
      <p:sp>
        <p:nvSpPr>
          <p:cNvPr id="12" name="Rectangle 11"/>
          <p:cNvSpPr/>
          <p:nvPr/>
        </p:nvSpPr>
        <p:spPr>
          <a:xfrm>
            <a:off x="6978873" y="4629792"/>
            <a:ext cx="1560783" cy="115088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smtClean="0">
                <a:solidFill>
                  <a:schemeClr val="bg1">
                    <a:lumMod val="50000"/>
                  </a:schemeClr>
                </a:solidFill>
              </a:rPr>
              <a:t>Warna</a:t>
            </a:r>
            <a:r>
              <a:rPr lang="en-US" b="1" dirty="0" smtClean="0">
                <a:solidFill>
                  <a:schemeClr val="bg1">
                    <a:lumMod val="50000"/>
                  </a:schemeClr>
                </a:solidFill>
              </a:rPr>
              <a:t> background </a:t>
            </a:r>
            <a:r>
              <a:rPr lang="en-US" b="1" dirty="0" err="1" smtClean="0">
                <a:solidFill>
                  <a:schemeClr val="bg1">
                    <a:lumMod val="50000"/>
                  </a:schemeClr>
                </a:solidFill>
              </a:rPr>
              <a:t>kotak</a:t>
            </a:r>
            <a:r>
              <a:rPr lang="en-US" b="1" dirty="0" smtClean="0">
                <a:solidFill>
                  <a:schemeClr val="bg1">
                    <a:lumMod val="50000"/>
                  </a:schemeClr>
                </a:solidFill>
              </a:rPr>
              <a:t> </a:t>
            </a:r>
            <a:r>
              <a:rPr lang="en-US" b="1" dirty="0" err="1" smtClean="0">
                <a:solidFill>
                  <a:schemeClr val="bg1">
                    <a:lumMod val="50000"/>
                  </a:schemeClr>
                </a:solidFill>
              </a:rPr>
              <a:t>dalam</a:t>
            </a:r>
            <a:endParaRPr lang="en-US" b="1" dirty="0">
              <a:solidFill>
                <a:schemeClr val="bg1">
                  <a:lumMod val="50000"/>
                </a:schemeClr>
              </a:solidFill>
            </a:endParaRPr>
          </a:p>
        </p:txBody>
      </p:sp>
      <p:cxnSp>
        <p:nvCxnSpPr>
          <p:cNvPr id="14" name="Straight Arrow Connector 13"/>
          <p:cNvCxnSpPr/>
          <p:nvPr/>
        </p:nvCxnSpPr>
        <p:spPr>
          <a:xfrm rot="10800000" flipV="1">
            <a:off x="6180083" y="3326524"/>
            <a:ext cx="851338" cy="14189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0800000">
            <a:off x="5533699" y="5234153"/>
            <a:ext cx="1418894" cy="157655"/>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Pendahuluan</a:t>
            </a:r>
            <a:r>
              <a:rPr lang="en-US" dirty="0" smtClean="0"/>
              <a:t>: </a:t>
            </a:r>
            <a:r>
              <a:rPr lang="en-US" dirty="0" err="1" smtClean="0"/>
              <a:t>Visualisasi</a:t>
            </a:r>
            <a:r>
              <a:rPr lang="en-US" dirty="0" smtClean="0"/>
              <a:t> Data</a:t>
            </a:r>
            <a:endParaRPr lang="id-ID" dirty="0"/>
          </a:p>
        </p:txBody>
      </p:sp>
      <p:sp>
        <p:nvSpPr>
          <p:cNvPr id="4" name="Date Placeholder 3"/>
          <p:cNvSpPr>
            <a:spLocks noGrp="1"/>
          </p:cNvSpPr>
          <p:nvPr>
            <p:ph type="dt" sz="half" idx="10"/>
          </p:nvPr>
        </p:nvSpPr>
        <p:spPr/>
        <p:txBody>
          <a:bodyPr/>
          <a:lstStyle/>
          <a:p>
            <a:fld id="{2AF9A1EF-1133-4287-8FB2-E868C4D182CC}" type="datetime1">
              <a:rPr lang="id-ID" smtClean="0"/>
              <a:pPr/>
              <a:t>26/06/2019</a:t>
            </a:fld>
            <a:endParaRPr lang="id-ID"/>
          </a:p>
        </p:txBody>
      </p:sp>
      <p:sp>
        <p:nvSpPr>
          <p:cNvPr id="5" name="Footer Placeholder 4"/>
          <p:cNvSpPr>
            <a:spLocks noGrp="1"/>
          </p:cNvSpPr>
          <p:nvPr>
            <p:ph type="ftr" sz="quarter" idx="11"/>
          </p:nvPr>
        </p:nvSpPr>
        <p:spPr/>
        <p:txBody>
          <a:bodyPr/>
          <a:lstStyle/>
          <a:p>
            <a:r>
              <a:rPr lang="en-US" dirty="0" err="1" smtClean="0"/>
              <a:t>Visualisasi</a:t>
            </a:r>
            <a:r>
              <a:rPr lang="en-US" dirty="0" smtClean="0"/>
              <a:t> Data </a:t>
            </a:r>
            <a:r>
              <a:rPr lang="en-US" dirty="0" err="1" smtClean="0"/>
              <a:t>dengan</a:t>
            </a:r>
            <a:r>
              <a:rPr lang="en-US" dirty="0" smtClean="0"/>
              <a:t> Python - </a:t>
            </a:r>
            <a:r>
              <a:rPr lang="en-US" dirty="0" err="1" smtClean="0"/>
              <a:t>Pendahuluan</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a:t>
            </a:fld>
            <a:endParaRPr lang="id-ID" dirty="0"/>
          </a:p>
        </p:txBody>
      </p:sp>
      <p:sp>
        <p:nvSpPr>
          <p:cNvPr id="8" name="Content Placeholder 6"/>
          <p:cNvSpPr txBox="1">
            <a:spLocks/>
          </p:cNvSpPr>
          <p:nvPr/>
        </p:nvSpPr>
        <p:spPr>
          <a:xfrm>
            <a:off x="155851" y="1634363"/>
            <a:ext cx="8814723" cy="667406"/>
          </a:xfrm>
          <a:prstGeom prst="rect">
            <a:avLst/>
          </a:prstGeom>
        </p:spPr>
        <p:txBody>
          <a:bodyPr vert="horz" lIns="91440" tIns="45720" rIns="91440" bIns="45720" rtlCol="0" anchor="ctr">
            <a:normAutofit fontScale="85000" lnSpcReduction="20000"/>
          </a:bodyPr>
          <a:lstStyle/>
          <a:p>
            <a:pPr marL="457200" marR="0" lvl="0" indent="-457200" algn="l" defTabSz="914400" rtl="0" eaLnBrk="1" fontAlgn="auto" latinLnBrk="0" hangingPunct="1">
              <a:lnSpc>
                <a:spcPct val="100000"/>
              </a:lnSpc>
              <a:spcBef>
                <a:spcPts val="1000"/>
              </a:spcBef>
              <a:spcAft>
                <a:spcPts val="0"/>
              </a:spcAft>
              <a:buClrTx/>
              <a:buSzTx/>
              <a:tabLst/>
              <a:defRPr/>
            </a:pPr>
            <a:r>
              <a:rPr lang="en-US" sz="2000" u="sng" dirty="0" err="1" smtClean="0">
                <a:solidFill>
                  <a:schemeClr val="bg2">
                    <a:lumMod val="25000"/>
                  </a:schemeClr>
                </a:solidFill>
              </a:rPr>
              <a:t>Contoh</a:t>
            </a:r>
            <a:r>
              <a:rPr lang="en-US" sz="2000" u="sng" dirty="0" smtClean="0">
                <a:solidFill>
                  <a:schemeClr val="bg2">
                    <a:lumMod val="25000"/>
                  </a:schemeClr>
                </a:solidFill>
              </a:rPr>
              <a:t> ke-4:</a:t>
            </a:r>
          </a:p>
          <a:p>
            <a:pPr marL="457200" lvl="0" indent="-457200">
              <a:spcBef>
                <a:spcPts val="1000"/>
              </a:spcBef>
            </a:pPr>
            <a:r>
              <a:rPr lang="en-US" sz="2000" dirty="0" smtClean="0">
                <a:solidFill>
                  <a:schemeClr val="bg2">
                    <a:lumMod val="25000"/>
                  </a:schemeClr>
                </a:solidFill>
              </a:rPr>
              <a:t>Diagram Pie 3D TANPA </a:t>
            </a:r>
            <a:r>
              <a:rPr lang="en-US" sz="2000" dirty="0" err="1" smtClean="0">
                <a:solidFill>
                  <a:schemeClr val="bg2">
                    <a:lumMod val="25000"/>
                  </a:schemeClr>
                </a:solidFill>
              </a:rPr>
              <a:t>garis</a:t>
            </a:r>
            <a:r>
              <a:rPr lang="en-US" sz="2000" dirty="0" smtClean="0">
                <a:solidFill>
                  <a:schemeClr val="bg2">
                    <a:lumMod val="25000"/>
                  </a:schemeClr>
                </a:solidFill>
              </a:rPr>
              <a:t> </a:t>
            </a:r>
            <a:r>
              <a:rPr lang="en-US" sz="2000" dirty="0" err="1" smtClean="0">
                <a:solidFill>
                  <a:schemeClr val="bg2">
                    <a:lumMod val="25000"/>
                  </a:schemeClr>
                </a:solidFill>
              </a:rPr>
              <a:t>bingkai</a:t>
            </a:r>
            <a:endParaRPr lang="en-US" sz="2000" dirty="0" smtClean="0">
              <a:solidFill>
                <a:schemeClr val="bg2">
                  <a:lumMod val="25000"/>
                </a:schemeClr>
              </a:solidFill>
            </a:endParaRPr>
          </a:p>
        </p:txBody>
      </p:sp>
      <p:pic>
        <p:nvPicPr>
          <p:cNvPr id="9" name="Picture 2" descr="D:\DTY_PROJECTS\2019_Digital Talent\Matplotlib - extract iamge\DV0101EN - Introduction to Data Visualization 436 - YouTube (5-24-2019 11-42-58 AM)\DV0101EN - Introduction to Data Visualization 436 - YouTube 179.jpg"/>
          <p:cNvPicPr>
            <a:picLocks noChangeAspect="1" noChangeArrowheads="1"/>
          </p:cNvPicPr>
          <p:nvPr/>
        </p:nvPicPr>
        <p:blipFill>
          <a:blip r:embed="rId3"/>
          <a:srcRect l="28797" t="30128" r="30935" b="18203"/>
          <a:stretch>
            <a:fillRect/>
          </a:stretch>
        </p:blipFill>
        <p:spPr bwMode="auto">
          <a:xfrm>
            <a:off x="945929" y="2522483"/>
            <a:ext cx="5092263" cy="3675464"/>
          </a:xfrm>
          <a:prstGeom prst="rect">
            <a:avLst/>
          </a:prstGeom>
          <a:noFill/>
        </p:spPr>
      </p:pic>
      <p:sp>
        <p:nvSpPr>
          <p:cNvPr id="11" name="Rectangle 10"/>
          <p:cNvSpPr/>
          <p:nvPr/>
        </p:nvSpPr>
        <p:spPr>
          <a:xfrm>
            <a:off x="7015658" y="2869321"/>
            <a:ext cx="1560783" cy="115088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solidFill>
                  <a:schemeClr val="bg1">
                    <a:lumMod val="50000"/>
                  </a:schemeClr>
                </a:solidFill>
              </a:rPr>
              <a:t>TANPA</a:t>
            </a:r>
          </a:p>
          <a:p>
            <a:pPr algn="ctr"/>
            <a:r>
              <a:rPr lang="en-US" b="1" dirty="0" err="1" smtClean="0">
                <a:solidFill>
                  <a:schemeClr val="bg1">
                    <a:lumMod val="50000"/>
                  </a:schemeClr>
                </a:solidFill>
              </a:rPr>
              <a:t>Garis</a:t>
            </a:r>
            <a:r>
              <a:rPr lang="en-US" b="1" dirty="0" smtClean="0">
                <a:solidFill>
                  <a:schemeClr val="bg1">
                    <a:lumMod val="50000"/>
                  </a:schemeClr>
                </a:solidFill>
              </a:rPr>
              <a:t> </a:t>
            </a:r>
            <a:r>
              <a:rPr lang="en-US" b="1" dirty="0" err="1" smtClean="0">
                <a:solidFill>
                  <a:schemeClr val="bg1">
                    <a:lumMod val="50000"/>
                  </a:schemeClr>
                </a:solidFill>
              </a:rPr>
              <a:t>bingkai</a:t>
            </a:r>
            <a:endParaRPr lang="en-US" b="1" dirty="0">
              <a:solidFill>
                <a:schemeClr val="bg1">
                  <a:lumMod val="50000"/>
                </a:schemeClr>
              </a:solidFill>
            </a:endParaRPr>
          </a:p>
        </p:txBody>
      </p:sp>
      <p:cxnSp>
        <p:nvCxnSpPr>
          <p:cNvPr id="13" name="Straight Arrow Connector 12"/>
          <p:cNvCxnSpPr/>
          <p:nvPr/>
        </p:nvCxnSpPr>
        <p:spPr>
          <a:xfrm rot="10800000" flipV="1">
            <a:off x="6132787" y="3342289"/>
            <a:ext cx="1135117" cy="31531"/>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93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Product Sans"/>
        <a:ea typeface=""/>
        <a:cs typeface=""/>
      </a:majorFont>
      <a:minorFont>
        <a:latin typeface="Product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2032</TotalTime>
  <Words>3473</Words>
  <Application>Microsoft Office PowerPoint</Application>
  <PresentationFormat>On-screen Show (4:3)</PresentationFormat>
  <Paragraphs>641</Paragraphs>
  <Slides>51</Slides>
  <Notes>44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51</vt:i4>
      </vt:variant>
    </vt:vector>
  </HeadingPairs>
  <TitlesOfParts>
    <vt:vector size="60" baseType="lpstr">
      <vt:lpstr>Arial</vt:lpstr>
      <vt:lpstr>Calibri</vt:lpstr>
      <vt:lpstr>Calibri Light</vt:lpstr>
      <vt:lpstr>Courier New</vt:lpstr>
      <vt:lpstr>HP Simplified</vt:lpstr>
      <vt:lpstr>Product Sans</vt:lpstr>
      <vt:lpstr>Segoe UI Light</vt:lpstr>
      <vt:lpstr>Office Theme</vt:lpstr>
      <vt:lpstr>1_Office Theme</vt:lpstr>
      <vt:lpstr>PowerPoint Presentation</vt:lpstr>
      <vt:lpstr>Pengantar Visualisasi Data dengan Python</vt:lpstr>
      <vt:lpstr>Pendahuluan Visualisasi Data</vt:lpstr>
      <vt:lpstr>Pendahuluan: Visualisasi Data</vt:lpstr>
      <vt:lpstr>Pendahuluan: Visualisasi Data</vt:lpstr>
      <vt:lpstr>Pendahuluan: Visualisasi Data</vt:lpstr>
      <vt:lpstr>Pendahuluan: Visualisasi Data</vt:lpstr>
      <vt:lpstr>Pendahuluan: Visualisasi Data</vt:lpstr>
      <vt:lpstr>Pendahuluan: Visualisasi Data</vt:lpstr>
      <vt:lpstr>Pendahuluan: Visualisasi Data</vt:lpstr>
      <vt:lpstr>Pendahuluan: Visualisasi Data</vt:lpstr>
      <vt:lpstr>Pendahuluan: Visualisasi Data</vt:lpstr>
      <vt:lpstr>Pendahuluan: Visualisasi Data</vt:lpstr>
      <vt:lpstr>Pendahuluan: Visualisasi Data</vt:lpstr>
      <vt:lpstr>Pendahuluan: Visualisasi Data</vt:lpstr>
      <vt:lpstr>Pendahuluan: Visualisasi Data</vt:lpstr>
      <vt:lpstr>Pendahuluan: Visualisasi Data</vt:lpstr>
      <vt:lpstr>Pendahuluan: Visualisasi Data</vt:lpstr>
      <vt:lpstr>Pendahuluan Matplotlib</vt:lpstr>
      <vt:lpstr>Sejarah Matplotlib</vt:lpstr>
      <vt:lpstr>Arsitektur Matplotlib</vt:lpstr>
      <vt:lpstr>Arsitektur Matplotlib</vt:lpstr>
      <vt:lpstr>Arsitektur Matplotlib</vt:lpstr>
      <vt:lpstr>Arsitektur Matplotlib</vt:lpstr>
      <vt:lpstr>Arsitektur Matplotlib</vt:lpstr>
      <vt:lpstr>Arsitektur Matplotlib</vt:lpstr>
      <vt:lpstr>Menggambar dengan Matplotlib</vt:lpstr>
      <vt:lpstr>Matplotlib – Jupiter Notebook</vt:lpstr>
      <vt:lpstr>Matplotlib – Jupiter Notebook</vt:lpstr>
      <vt:lpstr>Matplotlib – Plot Function</vt:lpstr>
      <vt:lpstr>Matplotlib Backends – Inline</vt:lpstr>
      <vt:lpstr>Matplotlib Backends – Inline</vt:lpstr>
      <vt:lpstr>Matplotlib Backends – Inline</vt:lpstr>
      <vt:lpstr>Matplotlib Backends – Notebook</vt:lpstr>
      <vt:lpstr>Matplotlib Backends – Notebook</vt:lpstr>
      <vt:lpstr>Matplotlib – Pandas</vt:lpstr>
      <vt:lpstr>Matplotlib – Pandas</vt:lpstr>
      <vt:lpstr>Pandas dan Matplotlib</vt:lpstr>
      <vt:lpstr>Dataset</vt:lpstr>
      <vt:lpstr>Data Imigrasi di Canada</vt:lpstr>
      <vt:lpstr>Data Imigrasi di Canada</vt:lpstr>
      <vt:lpstr>Membaca data pada Dataframe Pandas</vt:lpstr>
      <vt:lpstr>Membaca data pada Dataframe Pandas</vt:lpstr>
      <vt:lpstr>Tampilan Dataframe</vt:lpstr>
      <vt:lpstr>Line Plot</vt:lpstr>
      <vt:lpstr>Line Plots</vt:lpstr>
      <vt:lpstr>Dataset - Recap</vt:lpstr>
      <vt:lpstr>Dataset - Processed</vt:lpstr>
      <vt:lpstr>Membuat Line Plots</vt:lpstr>
      <vt:lpstr>Membuat Line Plots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ASUS</cp:lastModifiedBy>
  <cp:revision>275</cp:revision>
  <dcterms:created xsi:type="dcterms:W3CDTF">2019-04-17T03:34:48Z</dcterms:created>
  <dcterms:modified xsi:type="dcterms:W3CDTF">2019-06-26T06:48:01Z</dcterms:modified>
</cp:coreProperties>
</file>